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6" r:id="rId1"/>
  </p:sldMasterIdLst>
  <p:notesMasterIdLst>
    <p:notesMasterId r:id="rId96"/>
  </p:notesMasterIdLst>
  <p:sldIdLst>
    <p:sldId id="256" r:id="rId2"/>
    <p:sldId id="257" r:id="rId3"/>
    <p:sldId id="349" r:id="rId4"/>
    <p:sldId id="350" r:id="rId5"/>
    <p:sldId id="258" r:id="rId6"/>
    <p:sldId id="259" r:id="rId7"/>
    <p:sldId id="260" r:id="rId8"/>
    <p:sldId id="261" r:id="rId9"/>
    <p:sldId id="262" r:id="rId10"/>
    <p:sldId id="351" r:id="rId11"/>
    <p:sldId id="263" r:id="rId12"/>
    <p:sldId id="264" r:id="rId13"/>
    <p:sldId id="265" r:id="rId14"/>
    <p:sldId id="267" r:id="rId15"/>
    <p:sldId id="268" r:id="rId16"/>
    <p:sldId id="269" r:id="rId17"/>
    <p:sldId id="270" r:id="rId18"/>
    <p:sldId id="271" r:id="rId19"/>
    <p:sldId id="355"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54" r:id="rId48"/>
    <p:sldId id="352" r:id="rId49"/>
    <p:sldId id="353" r:id="rId50"/>
    <p:sldId id="301" r:id="rId51"/>
    <p:sldId id="302" r:id="rId52"/>
    <p:sldId id="303" r:id="rId53"/>
    <p:sldId id="304"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8"/>
    <p:restoredTop sz="93382"/>
  </p:normalViewPr>
  <p:slideViewPr>
    <p:cSldViewPr snapToGrid="0" snapToObjects="1">
      <p:cViewPr varScale="1">
        <p:scale>
          <a:sx n="139" d="100"/>
          <a:sy n="139" d="100"/>
        </p:scale>
        <p:origin x="636"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929756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 sz="1100" b="0" i="0" u="none" strike="noStrike" cap="none" dirty="0">
                <a:solidFill>
                  <a:schemeClr val="dk2"/>
                </a:solidFill>
                <a:latin typeface="Arial"/>
                <a:ea typeface="Arial"/>
                <a:cs typeface="Arial"/>
                <a:sym typeface="Arial"/>
              </a:rPr>
              <a:t>Note from Chuck.  If you are using these materials, you can remove the UM logo and replace it with your own, but please retain the CC-BY logo on the first page as well as retain the </a:t>
            </a:r>
            <a:r>
              <a:rPr lang="en-US" sz="1100" b="0" i="0" u="none" strike="noStrike" cap="none">
                <a:solidFill>
                  <a:schemeClr val="dk2"/>
                </a:solidFill>
                <a:latin typeface="Arial"/>
                <a:ea typeface="Arial"/>
                <a:cs typeface="Arial"/>
                <a:sym typeface="Arial"/>
              </a:rPr>
              <a:t>acknowledgement </a:t>
            </a:r>
            <a:r>
              <a:rPr lang="en" sz="1100" b="0" i="0" u="none" strike="noStrike" cap="none" dirty="0">
                <a:solidFill>
                  <a:schemeClr val="dk2"/>
                </a:solidFill>
                <a:latin typeface="Arial"/>
                <a:ea typeface="Arial"/>
                <a:cs typeface="Arial"/>
                <a:sym typeface="Arial"/>
              </a:rPr>
              <a:t>page</a:t>
            </a:r>
            <a:r>
              <a:rPr lang="en-US" sz="1100" b="0" i="0" u="none" strike="noStrike" cap="none" dirty="0">
                <a:solidFill>
                  <a:schemeClr val="dk2"/>
                </a:solidFill>
                <a:latin typeface="Arial"/>
                <a:ea typeface="Arial"/>
                <a:cs typeface="Arial"/>
                <a:sym typeface="Arial"/>
              </a:rPr>
              <a:t>(s) at the end</a:t>
            </a:r>
            <a:r>
              <a:rPr lang="en" sz="1100" b="0" i="0" u="none" strike="noStrike" cap="none" dirty="0">
                <a:solidFill>
                  <a:schemeClr val="dk2"/>
                </a:solidFill>
                <a:latin typeface="Arial"/>
                <a:ea typeface="Arial"/>
                <a:cs typeface="Arial"/>
                <a:sym typeface="Arial"/>
              </a:rPr>
              <a:t>.</a:t>
            </a: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207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84403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309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692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998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87211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2299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312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64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02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632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58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4519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7990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7096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728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04031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1050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194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3785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5613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4139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6869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1577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7023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34207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1513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57392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2471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804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4228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1570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737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3594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8568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05" name="Shape 5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525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11" name="Shape 5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23835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68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3794" name="Notes Placeholder 2"/>
          <p:cNvSpPr>
            <a:spLocks noGrp="1"/>
          </p:cNvSpPr>
          <p:nvPr>
            <p:ph type="body" idx="1"/>
          </p:nvPr>
        </p:nvSpPr>
        <p:spPr bwMode="auto">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675">
              <a:ea typeface="ＭＳ Ｐゴシック" charset="-128"/>
            </a:endParaRPr>
          </a:p>
        </p:txBody>
      </p:sp>
      <p:sp>
        <p:nvSpPr>
          <p:cNvPr id="2150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600">
                <a:solidFill>
                  <a:schemeClr val="tx1"/>
                </a:solidFill>
                <a:latin typeface="Calibri" charset="0"/>
                <a:ea typeface="ＭＳ Ｐゴシック" charset="-128"/>
              </a:defRPr>
            </a:lvl1pPr>
            <a:lvl2pPr marL="742950" indent="-285750">
              <a:spcBef>
                <a:spcPct val="30000"/>
              </a:spcBef>
              <a:defRPr sz="600">
                <a:solidFill>
                  <a:schemeClr val="tx1"/>
                </a:solidFill>
                <a:latin typeface="Calibri" charset="0"/>
                <a:ea typeface="ＭＳ Ｐゴシック" charset="-128"/>
              </a:defRPr>
            </a:lvl2pPr>
            <a:lvl3pPr marL="1143000" indent="-228600">
              <a:spcBef>
                <a:spcPct val="30000"/>
              </a:spcBef>
              <a:defRPr sz="600">
                <a:solidFill>
                  <a:schemeClr val="tx1"/>
                </a:solidFill>
                <a:latin typeface="Calibri" charset="0"/>
                <a:ea typeface="ＭＳ Ｐゴシック" charset="-128"/>
              </a:defRPr>
            </a:lvl3pPr>
            <a:lvl4pPr marL="1600200" indent="-228600">
              <a:spcBef>
                <a:spcPct val="30000"/>
              </a:spcBef>
              <a:defRPr sz="600">
                <a:solidFill>
                  <a:schemeClr val="tx1"/>
                </a:solidFill>
                <a:latin typeface="Calibri" charset="0"/>
                <a:ea typeface="ＭＳ Ｐゴシック" charset="-128"/>
              </a:defRPr>
            </a:lvl4pPr>
            <a:lvl5pPr marL="2057400" indent="-228600">
              <a:spcBef>
                <a:spcPct val="30000"/>
              </a:spcBef>
              <a:defRPr sz="6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6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6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6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600">
                <a:solidFill>
                  <a:schemeClr val="tx1"/>
                </a:solidFill>
                <a:latin typeface="Calibri" charset="0"/>
                <a:ea typeface="ＭＳ Ｐゴシック" charset="-128"/>
              </a:defRPr>
            </a:lvl9pPr>
          </a:lstStyle>
          <a:p>
            <a:pPr>
              <a:spcBef>
                <a:spcPct val="0"/>
              </a:spcBef>
            </a:pPr>
            <a:fld id="{36BA484C-3CEC-6046-95F8-F6FF97892563}" type="slidenum">
              <a:rPr lang="en-US" altLang="en-US" sz="1200">
                <a:solidFill>
                  <a:srgbClr val="FFFFFF"/>
                </a:solidFill>
                <a:latin typeface="Gill Sans" charset="0"/>
                <a:ea typeface="ヒラギノ角ゴ ProN W3" charset="-128"/>
              </a:rPr>
              <a:pPr>
                <a:spcBef>
                  <a:spcPct val="0"/>
                </a:spcBef>
              </a:pPr>
              <a:t>47</a:t>
            </a:fld>
            <a:endParaRPr lang="en-US" altLang="en-US" sz="1200">
              <a:solidFill>
                <a:srgbClr val="FFFFFF"/>
              </a:solidFill>
              <a:latin typeface="Gill Sans" charset="0"/>
              <a:ea typeface="ヒラギノ角ゴ ProN W3" charset="-128"/>
            </a:endParaRPr>
          </a:p>
        </p:txBody>
      </p:sp>
    </p:spTree>
    <p:extLst>
      <p:ext uri="{BB962C8B-B14F-4D97-AF65-F5344CB8AC3E}">
        <p14:creationId xmlns:p14="http://schemas.microsoft.com/office/powerpoint/2010/main" val="1122614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3794" name="Notes Placeholder 2"/>
          <p:cNvSpPr>
            <a:spLocks noGrp="1"/>
          </p:cNvSpPr>
          <p:nvPr>
            <p:ph type="body" idx="1"/>
          </p:nvPr>
        </p:nvSpPr>
        <p:spPr bwMode="auto">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675">
              <a:ea typeface="ＭＳ Ｐゴシック" charset="-128"/>
            </a:endParaRPr>
          </a:p>
        </p:txBody>
      </p:sp>
      <p:sp>
        <p:nvSpPr>
          <p:cNvPr id="2150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600">
                <a:solidFill>
                  <a:schemeClr val="tx1"/>
                </a:solidFill>
                <a:latin typeface="Calibri" charset="0"/>
                <a:ea typeface="ＭＳ Ｐゴシック" charset="-128"/>
              </a:defRPr>
            </a:lvl1pPr>
            <a:lvl2pPr marL="742950" indent="-285750">
              <a:spcBef>
                <a:spcPct val="30000"/>
              </a:spcBef>
              <a:defRPr sz="600">
                <a:solidFill>
                  <a:schemeClr val="tx1"/>
                </a:solidFill>
                <a:latin typeface="Calibri" charset="0"/>
                <a:ea typeface="ＭＳ Ｐゴシック" charset="-128"/>
              </a:defRPr>
            </a:lvl2pPr>
            <a:lvl3pPr marL="1143000" indent="-228600">
              <a:spcBef>
                <a:spcPct val="30000"/>
              </a:spcBef>
              <a:defRPr sz="600">
                <a:solidFill>
                  <a:schemeClr val="tx1"/>
                </a:solidFill>
                <a:latin typeface="Calibri" charset="0"/>
                <a:ea typeface="ＭＳ Ｐゴシック" charset="-128"/>
              </a:defRPr>
            </a:lvl3pPr>
            <a:lvl4pPr marL="1600200" indent="-228600">
              <a:spcBef>
                <a:spcPct val="30000"/>
              </a:spcBef>
              <a:defRPr sz="600">
                <a:solidFill>
                  <a:schemeClr val="tx1"/>
                </a:solidFill>
                <a:latin typeface="Calibri" charset="0"/>
                <a:ea typeface="ＭＳ Ｐゴシック" charset="-128"/>
              </a:defRPr>
            </a:lvl4pPr>
            <a:lvl5pPr marL="2057400" indent="-228600">
              <a:spcBef>
                <a:spcPct val="30000"/>
              </a:spcBef>
              <a:defRPr sz="6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6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6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6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600">
                <a:solidFill>
                  <a:schemeClr val="tx1"/>
                </a:solidFill>
                <a:latin typeface="Calibri" charset="0"/>
                <a:ea typeface="ＭＳ Ｐゴシック" charset="-128"/>
              </a:defRPr>
            </a:lvl9pPr>
          </a:lstStyle>
          <a:p>
            <a:pPr>
              <a:spcBef>
                <a:spcPct val="0"/>
              </a:spcBef>
            </a:pPr>
            <a:fld id="{36BA484C-3CEC-6046-95F8-F6FF97892563}" type="slidenum">
              <a:rPr lang="en-US" altLang="en-US" sz="1200">
                <a:solidFill>
                  <a:srgbClr val="FFFFFF"/>
                </a:solidFill>
                <a:latin typeface="Gill Sans" charset="0"/>
                <a:ea typeface="ヒラギノ角ゴ ProN W3" charset="-128"/>
              </a:rPr>
              <a:pPr>
                <a:spcBef>
                  <a:spcPct val="0"/>
                </a:spcBef>
              </a:pPr>
              <a:t>48</a:t>
            </a:fld>
            <a:endParaRPr lang="en-US" altLang="en-US" sz="1200">
              <a:solidFill>
                <a:srgbClr val="FFFFFF"/>
              </a:solidFill>
              <a:latin typeface="Gill Sans" charset="0"/>
              <a:ea typeface="ヒラギノ角ゴ ProN W3" charset="-128"/>
            </a:endParaRPr>
          </a:p>
        </p:txBody>
      </p:sp>
    </p:spTree>
    <p:extLst>
      <p:ext uri="{BB962C8B-B14F-4D97-AF65-F5344CB8AC3E}">
        <p14:creationId xmlns:p14="http://schemas.microsoft.com/office/powerpoint/2010/main" val="2101481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7240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248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0589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98" name="Shape 5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17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3787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16" name="Shape 6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3499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24" name="Shape 6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38808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31" name="Shape 6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88039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75233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6" name="Shape 6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a:solidFill>
                <a:schemeClr val="dk1"/>
              </a:solidFill>
              <a:latin typeface="Calibri"/>
              <a:ea typeface="Calibri"/>
              <a:cs typeface="Calibri"/>
              <a:sym typeface="Calibri"/>
            </a:endParaRPr>
          </a:p>
        </p:txBody>
      </p:sp>
      <p:sp>
        <p:nvSpPr>
          <p:cNvPr id="647" name="Shape 647"/>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abin"/>
              <a:buNone/>
            </a:pPr>
            <a:fld id="{00000000-1234-1234-1234-123412341234}" type="slidenum">
              <a:rPr lang="en" sz="1200" u="none" strike="noStrike" cap="none">
                <a:solidFill>
                  <a:srgbClr val="FFFFFF"/>
                </a:solidFill>
                <a:latin typeface="Arial" charset="0"/>
                <a:ea typeface="Arial" charset="0"/>
                <a:cs typeface="Arial" charset="0"/>
                <a:sym typeface="Cabin"/>
              </a:rPr>
              <a:t>58</a:t>
            </a:fld>
            <a:endParaRPr lang="en" sz="1200" u="none" strike="noStrike" cap="none">
              <a:solidFill>
                <a:srgbClr val="FFFFFF"/>
              </a:solidFill>
              <a:latin typeface="Arial" charset="0"/>
              <a:ea typeface="Arial" charset="0"/>
              <a:cs typeface="Arial" charset="0"/>
              <a:sym typeface="Cabin"/>
            </a:endParaRPr>
          </a:p>
        </p:txBody>
      </p:sp>
    </p:spTree>
    <p:extLst>
      <p:ext uri="{BB962C8B-B14F-4D97-AF65-F5344CB8AC3E}">
        <p14:creationId xmlns:p14="http://schemas.microsoft.com/office/powerpoint/2010/main" val="6109093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4061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88" name="Shape 6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656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15" name="Shape 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64472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20" name="Shape 7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2418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26" name="Shape 7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059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85147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32" name="Shape 7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88023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37" name="Shape 7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556644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43" name="Shape 7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91601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51" name="Shape 7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9849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57" name="Shape 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3684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63" name="Shape 7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49410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69" name="Shape 7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305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85" name="Shape 7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5305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92" name="Shape 7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80805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98" name="Shape 7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619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5555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741567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20" name="Shape 8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3359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30" name="Shape 8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05484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39" name="Shape 8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38706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53" name="Shape 8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48988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63" name="Shape 8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18511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Shape 8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69" name="Shape 8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87391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76" name="Shape 8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43538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08" name="Shape 9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017926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21" name="Shape 9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3757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461316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30" name="Shape 9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15635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Shape 9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61" name="Shape 9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8856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7" name="Shape 9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2182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Shape 9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72" name="Shape 9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31500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Shape 9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78" name="Shape 9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9231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Shape 9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84" name="Shape 9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564281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92" name="Shape 9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7726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97" name="Shape 9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94902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Shape 10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8" name="Shape 10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9919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Shape 10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14" name="Shape 10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7287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832971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20" name="Shape 10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8619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5340677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59663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ru-RU"/>
              <a:t>Образец заголовка</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698042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ru-RU"/>
              <a:t>Образец заголовка</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ru-RU"/>
              <a:t>Образец текста</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4482125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383529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ru-RU"/>
              <a:t>Образец заголовка</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629483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ru-RU"/>
              <a:t>Образец заголовка</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1887225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9848113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4575360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Shape 166"/>
        <p:cNvGrpSpPr/>
        <p:nvPr/>
      </p:nvGrpSpPr>
      <p:grpSpPr>
        <a:xfrm>
          <a:off x="0" y="0"/>
          <a:ext cx="0" cy="0"/>
          <a:chOff x="0" y="0"/>
          <a:chExt cx="0" cy="0"/>
        </a:xfrm>
      </p:grpSpPr>
    </p:spTree>
    <p:extLst>
      <p:ext uri="{BB962C8B-B14F-4D97-AF65-F5344CB8AC3E}">
        <p14:creationId xmlns:p14="http://schemas.microsoft.com/office/powerpoint/2010/main" val="417031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50081" y="437989"/>
            <a:ext cx="7836750" cy="990703"/>
          </a:xfrm>
          <a:prstGeom prst="rect">
            <a:avLst/>
          </a:prstGeom>
          <a:noFill/>
          <a:ln>
            <a:noFill/>
          </a:ln>
        </p:spPr>
        <p:txBody>
          <a:bodyPr lIns="51425" tIns="51425" rIns="51425" bIns="51425" anchor="ctr" anchorCtr="0"/>
          <a:lstStyle>
            <a:lvl1pPr lvl="0" algn="ctr" rtl="0">
              <a:spcBef>
                <a:spcPts val="0"/>
              </a:spcBef>
              <a:spcAft>
                <a:spcPts val="0"/>
              </a:spcAft>
              <a:defRPr sz="4000">
                <a:solidFill>
                  <a:srgbClr val="FFFF00"/>
                </a:solidFill>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4000" lvl="5" algn="ctr" rtl="0">
              <a:spcBef>
                <a:spcPts val="0"/>
              </a:spcBef>
              <a:spcAft>
                <a:spcPts val="0"/>
              </a:spcAft>
              <a:defRPr/>
            </a:lvl6pPr>
            <a:lvl7pPr marL="520700" lvl="6" algn="ctr" rtl="0">
              <a:spcBef>
                <a:spcPts val="0"/>
              </a:spcBef>
              <a:spcAft>
                <a:spcPts val="0"/>
              </a:spcAft>
              <a:defRPr/>
            </a:lvl7pPr>
            <a:lvl8pPr marL="774700" lvl="7" algn="ctr" rtl="0">
              <a:spcBef>
                <a:spcPts val="0"/>
              </a:spcBef>
              <a:spcAft>
                <a:spcPts val="0"/>
              </a:spcAft>
              <a:defRPr/>
            </a:lvl8pPr>
            <a:lvl9pPr marL="1028700" lvl="8" algn="ctr" rtl="0">
              <a:spcBef>
                <a:spcPts val="0"/>
              </a:spcBef>
              <a:spcAft>
                <a:spcPts val="0"/>
              </a:spcAft>
              <a:defRPr/>
            </a:lvl9pPr>
          </a:lstStyle>
          <a:p>
            <a:endParaRPr dirty="0"/>
          </a:p>
        </p:txBody>
      </p:sp>
    </p:spTree>
    <p:extLst>
      <p:ext uri="{BB962C8B-B14F-4D97-AF65-F5344CB8AC3E}">
        <p14:creationId xmlns:p14="http://schemas.microsoft.com/office/powerpoint/2010/main" val="134150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95855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948138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13825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910677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189806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6391096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ru-RU"/>
              <a:t>Образец заголовка</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070669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107230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10/29/2024</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dirty="0"/>
              <a:t>‹#›</a:t>
            </a:fld>
            <a:endParaRPr lang="en-US" dirty="0"/>
          </a:p>
        </p:txBody>
      </p:sp>
      <p:sp>
        <p:nvSpPr>
          <p:cNvPr id="13" name="Rectangle 3">
            <a:extLst>
              <a:ext uri="{FF2B5EF4-FFF2-40B4-BE49-F238E27FC236}">
                <a16:creationId xmlns:a16="http://schemas.microsoft.com/office/drawing/2014/main" id="{8A0EBADA-EF5C-4587-ADD1-90C9821F37D7}"/>
              </a:ext>
            </a:extLst>
          </p:cNvPr>
          <p:cNvSpPr>
            <a:spLocks noChangeArrowheads="1"/>
          </p:cNvSpPr>
          <p:nvPr userDrawn="1"/>
        </p:nvSpPr>
        <p:spPr bwMode="auto">
          <a:xfrm>
            <a:off x="0" y="4675695"/>
            <a:ext cx="9144000" cy="467805"/>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15" name="Rectangle 3">
            <a:extLst>
              <a:ext uri="{FF2B5EF4-FFF2-40B4-BE49-F238E27FC236}">
                <a16:creationId xmlns:a16="http://schemas.microsoft.com/office/drawing/2014/main" id="{D02926F8-AD89-4D85-A368-AEFC50C204EA}"/>
              </a:ext>
            </a:extLst>
          </p:cNvPr>
          <p:cNvSpPr>
            <a:spLocks noChangeArrowheads="1"/>
          </p:cNvSpPr>
          <p:nvPr userDrawn="1"/>
        </p:nvSpPr>
        <p:spPr bwMode="auto">
          <a:xfrm>
            <a:off x="0" y="-27574"/>
            <a:ext cx="9144000" cy="467805"/>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extLst>
      <p:ext uri="{BB962C8B-B14F-4D97-AF65-F5344CB8AC3E}">
        <p14:creationId xmlns:p14="http://schemas.microsoft.com/office/powerpoint/2010/main" val="700103559"/>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Database_administrator"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Database_model"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hyperlink" Target="http://www.sqlite.org/famous.html" TargetMode="Externa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4.xml"/><Relationship Id="rId16" Type="http://schemas.openxmlformats.org/officeDocument/2006/relationships/image" Target="../media/image26.png"/><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qlitebrowser.org"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SQ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Relational_mode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Relational_database"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Database_normalization"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en.wikipedia.org/wiki/Row_(database)"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image" Target="../media/image57.png"/><Relationship Id="rId4" Type="http://schemas.openxmlformats.org/officeDocument/2006/relationships/image" Target="../media/image47.png"/></Relationships>
</file>

<file path=ppt/slides/_rels/slide71.xml.rels><?xml version="1.0" encoding="UTF-8" standalone="yes"?>
<Relationships xmlns="http://schemas.openxmlformats.org/package/2006/relationships"><Relationship Id="rId3" Type="http://schemas.openxmlformats.org/officeDocument/2006/relationships/hyperlink" Target="http://en.wikipedia.org/wiki/Join_(SQ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18.xml"/><Relationship Id="rId5" Type="http://schemas.openxmlformats.org/officeDocument/2006/relationships/image" Target="../media/image58.png"/><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2.xml"/><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3.xml"/><Relationship Id="rId1" Type="http://schemas.openxmlformats.org/officeDocument/2006/relationships/slideLayout" Target="../slideLayouts/slideLayout18.xml"/><Relationship Id="rId5" Type="http://schemas.openxmlformats.org/officeDocument/2006/relationships/image" Target="../media/image62.png"/><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5.xml"/><Relationship Id="rId1" Type="http://schemas.openxmlformats.org/officeDocument/2006/relationships/slideLayout" Target="../slideLayouts/slideLayout18.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hyperlink" Target="http://en.wikipedia.org/wiki/Join_(SQL)"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18.xml"/><Relationship Id="rId5" Type="http://schemas.openxmlformats.org/officeDocument/2006/relationships/image" Target="../media/image64.png"/><Relationship Id="rId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en.wikipedia.org/wiki/Join_(SQL)" TargetMode="External"/><Relationship Id="rId4" Type="http://schemas.openxmlformats.org/officeDocument/2006/relationships/image" Target="../media/image66.jp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4.xml"/><Relationship Id="rId1" Type="http://schemas.openxmlformats.org/officeDocument/2006/relationships/slideLayout" Target="../slideLayouts/slideLayout18.xml"/><Relationship Id="rId4" Type="http://schemas.openxmlformats.org/officeDocument/2006/relationships/image" Target="../media/image69.png"/></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5.xml"/><Relationship Id="rId1" Type="http://schemas.openxmlformats.org/officeDocument/2006/relationships/slideLayout" Target="../slideLayouts/slideLayout18.xml"/><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Q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7.xml"/><Relationship Id="rId1" Type="http://schemas.openxmlformats.org/officeDocument/2006/relationships/slideLayout" Target="../slideLayouts/slideLayout18.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1.png"/></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650081" y="1313161"/>
            <a:ext cx="7836693" cy="1740976"/>
          </a:xfrm>
          <a:prstGeom prst="rect">
            <a:avLst/>
          </a:prstGeom>
          <a:noFill/>
          <a:ln w="9525" cap="flat" cmpd="sng">
            <a:solidFill>
              <a:srgbClr val="FFFF00">
                <a:alpha val="0"/>
              </a:srgbClr>
            </a:solidFill>
            <a:prstDash val="solid"/>
            <a:round/>
            <a:headEnd type="none" w="med" len="med"/>
            <a:tailEnd type="none" w="med" len="med"/>
          </a:ln>
        </p:spPr>
        <p:txBody>
          <a:bodyPr lIns="21425" tIns="21425" rIns="21425" bIns="21425"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4800" u="none" strike="noStrike" cap="none" dirty="0">
                <a:solidFill>
                  <a:srgbClr val="FFD966"/>
                </a:solidFill>
                <a:latin typeface="Times New Roman" panose="02020603050405020304" pitchFamily="18" charset="0"/>
                <a:ea typeface="Arial" charset="0"/>
                <a:cs typeface="Times New Roman" panose="02020603050405020304" pitchFamily="18" charset="0"/>
                <a:sym typeface="Cabin"/>
              </a:rPr>
              <a:t>Лекция 14 (Реляционные базы данных и </a:t>
            </a:r>
            <a:r>
              <a:rPr lang="en-US" sz="4800" u="none" strike="noStrike" cap="none" dirty="0">
                <a:solidFill>
                  <a:srgbClr val="FFD966"/>
                </a:solidFill>
                <a:latin typeface="Times New Roman" panose="02020603050405020304" pitchFamily="18" charset="0"/>
                <a:ea typeface="Arial" charset="0"/>
                <a:cs typeface="Times New Roman" panose="02020603050405020304" pitchFamily="18" charset="0"/>
                <a:sym typeface="Cabin"/>
              </a:rPr>
              <a:t>PostgreSQL)</a:t>
            </a:r>
            <a:endParaRPr lang="en" sz="4800" u="none" strike="noStrike" cap="none" dirty="0">
              <a:solidFill>
                <a:srgbClr val="FFD966"/>
              </a:solidFill>
              <a:latin typeface="Times New Roman" panose="02020603050405020304" pitchFamily="18" charset="0"/>
              <a:ea typeface="Arial" charset="0"/>
              <a:cs typeface="Times New Roman" panose="02020603050405020304" pitchFamily="18" charset="0"/>
              <a:sym typeface="Cabin"/>
            </a:endParaRPr>
          </a:p>
        </p:txBody>
      </p:sp>
      <p:sp>
        <p:nvSpPr>
          <p:cNvPr id="12" name="Shape 206"/>
          <p:cNvSpPr txBox="1"/>
          <p:nvPr/>
        </p:nvSpPr>
        <p:spPr>
          <a:xfrm>
            <a:off x="4572000" y="3691977"/>
            <a:ext cx="4035736" cy="1010652"/>
          </a:xfrm>
          <a:prstGeom prst="rect">
            <a:avLst/>
          </a:prstGeom>
          <a:noFill/>
          <a:ln>
            <a:noFill/>
          </a:ln>
        </p:spPr>
        <p:txBody>
          <a:bodyPr lIns="0" tIns="0" rIns="0" bIns="0" anchor="ctr" anchorCtr="0">
            <a:noAutofit/>
          </a:bodyPr>
          <a:lstStyle/>
          <a:p>
            <a:pPr algn="r"/>
            <a:r>
              <a:rPr lang="en-US" sz="1800" dirty="0">
                <a:solidFill>
                  <a:srgbClr val="0DEEF3"/>
                </a:solidFill>
              </a:rPr>
              <a:t>PhD, </a:t>
            </a:r>
            <a:r>
              <a:rPr lang="kk-KZ" sz="1800" dirty="0">
                <a:solidFill>
                  <a:srgbClr val="0DEEF3"/>
                </a:solidFill>
              </a:rPr>
              <a:t>кафедра информационные системы</a:t>
            </a:r>
          </a:p>
          <a:p>
            <a:pPr algn="r"/>
            <a:r>
              <a:rPr lang="kk-KZ" sz="1800" dirty="0">
                <a:solidFill>
                  <a:srgbClr val="FEE602"/>
                </a:solidFill>
              </a:rPr>
              <a:t>Карюкин В</a:t>
            </a:r>
            <a:r>
              <a:rPr lang="ru-RU" sz="1800" dirty="0">
                <a:solidFill>
                  <a:srgbClr val="FEE602"/>
                </a:solidFill>
              </a:rPr>
              <a:t>.И.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Shape 286"/>
          <p:cNvSpPr txBox="1"/>
          <p:nvPr/>
        </p:nvSpPr>
        <p:spPr>
          <a:xfrm>
            <a:off x="6684920" y="952017"/>
            <a:ext cx="2193074" cy="1235924"/>
          </a:xfrm>
          <a:prstGeom prst="rect">
            <a:avLst/>
          </a:prstGeom>
          <a:noFill/>
          <a:ln w="1016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Database </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File</a:t>
            </a:r>
          </a:p>
        </p:txBody>
      </p:sp>
      <p:sp>
        <p:nvSpPr>
          <p:cNvPr id="287" name="Shape 287"/>
          <p:cNvSpPr txBox="1"/>
          <p:nvPr/>
        </p:nvSpPr>
        <p:spPr>
          <a:xfrm>
            <a:off x="3580193" y="952017"/>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Python</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Programs</a:t>
            </a:r>
          </a:p>
        </p:txBody>
      </p:sp>
      <p:sp>
        <p:nvSpPr>
          <p:cNvPr id="288" name="Shape 288"/>
          <p:cNvSpPr txBox="1"/>
          <p:nvPr/>
        </p:nvSpPr>
        <p:spPr>
          <a:xfrm>
            <a:off x="4015973" y="3324847"/>
            <a:ext cx="1221581"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You</a:t>
            </a:r>
          </a:p>
        </p:txBody>
      </p:sp>
      <p:sp>
        <p:nvSpPr>
          <p:cNvPr id="289" name="Shape 289"/>
          <p:cNvSpPr txBox="1"/>
          <p:nvPr/>
        </p:nvSpPr>
        <p:spPr>
          <a:xfrm>
            <a:off x="6684920" y="2867647"/>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SQLite</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Browser</a:t>
            </a:r>
          </a:p>
        </p:txBody>
      </p:sp>
      <p:sp>
        <p:nvSpPr>
          <p:cNvPr id="290" name="Shape 290"/>
          <p:cNvSpPr/>
          <p:nvPr/>
        </p:nvSpPr>
        <p:spPr>
          <a:xfrm>
            <a:off x="5773268" y="1116323"/>
            <a:ext cx="854515" cy="842906"/>
          </a:xfrm>
          <a:prstGeom prst="leftRightArrow">
            <a:avLst>
              <a:gd name="adj1" fmla="val 42186"/>
              <a:gd name="adj2" fmla="val 1780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1500" u="none" strike="noStrike" cap="none" dirty="0">
                <a:solidFill>
                  <a:schemeClr val="lt1"/>
                </a:solidFill>
                <a:latin typeface="Arial" charset="0"/>
                <a:ea typeface="Arial" charset="0"/>
                <a:cs typeface="Arial" charset="0"/>
                <a:sym typeface="Cabin"/>
              </a:rPr>
              <a:t>SQL</a:t>
            </a:r>
          </a:p>
        </p:txBody>
      </p:sp>
      <p:sp>
        <p:nvSpPr>
          <p:cNvPr id="291" name="Shape 291"/>
          <p:cNvSpPr/>
          <p:nvPr/>
        </p:nvSpPr>
        <p:spPr>
          <a:xfrm rot="5400000">
            <a:off x="7474303" y="1948514"/>
            <a:ext cx="621450" cy="1128768"/>
          </a:xfrm>
          <a:prstGeom prst="leftRightArrow">
            <a:avLst>
              <a:gd name="adj1" fmla="val 60467"/>
              <a:gd name="adj2" fmla="val 19531"/>
            </a:avLst>
          </a:prstGeom>
          <a:blipFill rotWithShape="0">
            <a:blip r:embed="rId3">
              <a:alphaModFix/>
            </a:blip>
            <a:stretch>
              <a:fillRect t="-1" b="-1"/>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292" name="Shape 292"/>
          <p:cNvSpPr txBox="1"/>
          <p:nvPr/>
        </p:nvSpPr>
        <p:spPr>
          <a:xfrm>
            <a:off x="7519845" y="2333361"/>
            <a:ext cx="519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chemeClr val="lt1"/>
                </a:solidFill>
                <a:latin typeface="Arial" charset="0"/>
                <a:ea typeface="Arial" charset="0"/>
                <a:cs typeface="Arial" charset="0"/>
                <a:sym typeface="Cabin"/>
              </a:rPr>
              <a:t>SQL</a:t>
            </a:r>
          </a:p>
        </p:txBody>
      </p:sp>
      <p:cxnSp>
        <p:nvCxnSpPr>
          <p:cNvPr id="293" name="Shape 293"/>
          <p:cNvCxnSpPr/>
          <p:nvPr/>
        </p:nvCxnSpPr>
        <p:spPr>
          <a:xfrm rot="10800000">
            <a:off x="4626764" y="2202173"/>
            <a:ext cx="0" cy="1122673"/>
          </a:xfrm>
          <a:prstGeom prst="straightConnector1">
            <a:avLst/>
          </a:prstGeom>
          <a:noFill/>
          <a:ln w="63500" cap="rnd" cmpd="sng">
            <a:solidFill>
              <a:schemeClr val="lt1"/>
            </a:solidFill>
            <a:prstDash val="solid"/>
            <a:miter/>
            <a:headEnd type="stealth" w="med" len="med"/>
            <a:tailEnd type="stealth" w="med" len="med"/>
          </a:ln>
        </p:spPr>
      </p:cxnSp>
      <p:cxnSp>
        <p:nvCxnSpPr>
          <p:cNvPr id="294" name="Shape 294"/>
          <p:cNvCxnSpPr/>
          <p:nvPr/>
        </p:nvCxnSpPr>
        <p:spPr>
          <a:xfrm rot="10800000">
            <a:off x="5237554" y="3582022"/>
            <a:ext cx="1384857" cy="0"/>
          </a:xfrm>
          <a:prstGeom prst="straightConnector1">
            <a:avLst/>
          </a:prstGeom>
          <a:noFill/>
          <a:ln w="63500" cap="rnd" cmpd="sng">
            <a:solidFill>
              <a:schemeClr val="lt1"/>
            </a:solidFill>
            <a:prstDash val="solid"/>
            <a:miter/>
            <a:headEnd type="stealth" w="med" len="med"/>
            <a:tailEnd type="stealth" w="med" len="med"/>
          </a:ln>
        </p:spPr>
      </p:cxnSp>
      <p:sp>
        <p:nvSpPr>
          <p:cNvPr id="295" name="Shape 295"/>
          <p:cNvSpPr/>
          <p:nvPr/>
        </p:nvSpPr>
        <p:spPr>
          <a:xfrm>
            <a:off x="1805739" y="692643"/>
            <a:ext cx="901211" cy="847360"/>
          </a:xfrm>
          <a:prstGeom prst="can">
            <a:avLst>
              <a:gd name="adj" fmla="val 25000"/>
            </a:avLst>
          </a:prstGeom>
          <a:gradFill>
            <a:gsLst>
              <a:gs pos="0">
                <a:schemeClr val="accent1"/>
              </a:gs>
              <a:gs pos="100000">
                <a:srgbClr val="FFFF63"/>
              </a:gs>
            </a:gsLst>
            <a:lin ang="16200000" scaled="0"/>
          </a:gradFill>
          <a:ln w="9525" cap="flat" cmpd="sng">
            <a:solidFill>
              <a:schemeClr val="accent1"/>
            </a:solidFill>
            <a:prstDash val="solid"/>
            <a:round/>
            <a:headEnd type="none" w="med" len="med"/>
            <a:tailEnd type="none" w="med" len="med"/>
          </a:ln>
        </p:spPr>
        <p:txBody>
          <a:bodyPr lIns="51425" tIns="25700" rIns="51425" bIns="2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1800" b="0" i="0" u="none" strike="noStrike" cap="none">
                <a:solidFill>
                  <a:schemeClr val="dk2"/>
                </a:solidFill>
                <a:latin typeface="Arial"/>
                <a:ea typeface="Arial"/>
                <a:cs typeface="Arial"/>
                <a:sym typeface="Arial"/>
              </a:rPr>
              <a:t>Input</a:t>
            </a:r>
          </a:p>
          <a:p>
            <a:pPr marL="0" marR="0" lvl="0" indent="0" algn="ctr" rtl="0">
              <a:lnSpc>
                <a:spcPct val="100000"/>
              </a:lnSpc>
              <a:spcBef>
                <a:spcPts val="0"/>
              </a:spcBef>
              <a:spcAft>
                <a:spcPts val="0"/>
              </a:spcAft>
              <a:buClr>
                <a:schemeClr val="dk2"/>
              </a:buClr>
              <a:buSzPct val="25000"/>
              <a:buFont typeface="Arial"/>
              <a:buNone/>
            </a:pPr>
            <a:r>
              <a:rPr lang="en" sz="1800" b="0" i="0" u="none" strike="noStrike" cap="none">
                <a:solidFill>
                  <a:schemeClr val="dk2"/>
                </a:solidFill>
                <a:latin typeface="Arial"/>
                <a:ea typeface="Arial"/>
                <a:cs typeface="Arial"/>
                <a:sym typeface="Arial"/>
              </a:rPr>
              <a:t>Files</a:t>
            </a:r>
          </a:p>
        </p:txBody>
      </p:sp>
      <p:sp>
        <p:nvSpPr>
          <p:cNvPr id="296" name="Shape 296"/>
          <p:cNvSpPr/>
          <p:nvPr/>
        </p:nvSpPr>
        <p:spPr>
          <a:xfrm>
            <a:off x="2575065" y="2477486"/>
            <a:ext cx="901211" cy="847360"/>
          </a:xfrm>
          <a:prstGeom prst="can">
            <a:avLst>
              <a:gd name="adj" fmla="val 25000"/>
            </a:avLst>
          </a:prstGeom>
          <a:gradFill>
            <a:gsLst>
              <a:gs pos="0">
                <a:schemeClr val="accent1"/>
              </a:gs>
              <a:gs pos="100000">
                <a:srgbClr val="FFFF63"/>
              </a:gs>
            </a:gsLst>
            <a:lin ang="16200000" scaled="0"/>
          </a:gradFill>
          <a:ln w="9525" cap="flat" cmpd="sng">
            <a:solidFill>
              <a:schemeClr val="accent1"/>
            </a:solidFill>
            <a:prstDash val="solid"/>
            <a:round/>
            <a:headEnd type="none" w="med" len="med"/>
            <a:tailEnd type="none" w="med" len="med"/>
          </a:ln>
        </p:spPr>
        <p:txBody>
          <a:bodyPr lIns="51425" tIns="25700" rIns="51425" bIns="2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1800" b="0" i="0" u="none" strike="noStrike" cap="none">
                <a:solidFill>
                  <a:schemeClr val="dk2"/>
                </a:solidFill>
                <a:latin typeface="Arial"/>
                <a:ea typeface="Arial"/>
                <a:cs typeface="Arial"/>
                <a:sym typeface="Arial"/>
              </a:rPr>
              <a:t>Output</a:t>
            </a:r>
          </a:p>
          <a:p>
            <a:pPr marL="0" marR="0" lvl="0" indent="0" algn="ctr" rtl="0">
              <a:lnSpc>
                <a:spcPct val="100000"/>
              </a:lnSpc>
              <a:spcBef>
                <a:spcPts val="0"/>
              </a:spcBef>
              <a:spcAft>
                <a:spcPts val="0"/>
              </a:spcAft>
              <a:buClr>
                <a:schemeClr val="dk2"/>
              </a:buClr>
              <a:buSzPct val="25000"/>
              <a:buFont typeface="Arial"/>
              <a:buNone/>
            </a:pPr>
            <a:r>
              <a:rPr lang="en" sz="1800" b="0" i="0" u="none" strike="noStrike" cap="none">
                <a:solidFill>
                  <a:schemeClr val="dk2"/>
                </a:solidFill>
                <a:latin typeface="Arial"/>
                <a:ea typeface="Arial"/>
                <a:cs typeface="Arial"/>
                <a:sym typeface="Arial"/>
              </a:rPr>
              <a:t>Files</a:t>
            </a:r>
          </a:p>
        </p:txBody>
      </p:sp>
      <p:sp>
        <p:nvSpPr>
          <p:cNvPr id="297" name="Shape 297"/>
          <p:cNvSpPr txBox="1"/>
          <p:nvPr/>
        </p:nvSpPr>
        <p:spPr>
          <a:xfrm>
            <a:off x="683688" y="2060099"/>
            <a:ext cx="1221600" cy="650100"/>
          </a:xfrm>
          <a:prstGeom prst="rect">
            <a:avLst/>
          </a:prstGeom>
          <a:noFill/>
          <a:ln w="101600" cap="rnd" cmpd="sng">
            <a:solidFill>
              <a:schemeClr val="accent1"/>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R</a:t>
            </a:r>
          </a:p>
        </p:txBody>
      </p:sp>
      <p:sp>
        <p:nvSpPr>
          <p:cNvPr id="298" name="Shape 298"/>
          <p:cNvSpPr txBox="1"/>
          <p:nvPr/>
        </p:nvSpPr>
        <p:spPr>
          <a:xfrm>
            <a:off x="683688" y="2890114"/>
            <a:ext cx="1221600" cy="650100"/>
          </a:xfrm>
          <a:prstGeom prst="rect">
            <a:avLst/>
          </a:prstGeom>
          <a:noFill/>
          <a:ln w="1016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Excel</a:t>
            </a:r>
          </a:p>
        </p:txBody>
      </p:sp>
      <p:sp>
        <p:nvSpPr>
          <p:cNvPr id="299" name="Shape 299"/>
          <p:cNvSpPr txBox="1"/>
          <p:nvPr/>
        </p:nvSpPr>
        <p:spPr>
          <a:xfrm>
            <a:off x="683688" y="3702359"/>
            <a:ext cx="1221600" cy="650100"/>
          </a:xfrm>
          <a:prstGeom prst="rect">
            <a:avLst/>
          </a:prstGeom>
          <a:noFill/>
          <a:ln w="1016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D3.js</a:t>
            </a:r>
          </a:p>
        </p:txBody>
      </p:sp>
      <p:cxnSp>
        <p:nvCxnSpPr>
          <p:cNvPr id="300" name="Shape 300"/>
          <p:cNvCxnSpPr>
            <a:stCxn id="287" idx="1"/>
            <a:endCxn id="296" idx="1"/>
          </p:cNvCxnSpPr>
          <p:nvPr/>
        </p:nvCxnSpPr>
        <p:spPr>
          <a:xfrm flipH="1">
            <a:off x="3025793" y="1569979"/>
            <a:ext cx="554400" cy="907500"/>
          </a:xfrm>
          <a:prstGeom prst="straightConnector1">
            <a:avLst/>
          </a:prstGeom>
          <a:noFill/>
          <a:ln w="63500" cap="rnd" cmpd="sng">
            <a:solidFill>
              <a:schemeClr val="lt1"/>
            </a:solidFill>
            <a:prstDash val="solid"/>
            <a:miter/>
            <a:headEnd type="none" w="med" len="med"/>
            <a:tailEnd type="stealth" w="lg" len="lg"/>
          </a:ln>
        </p:spPr>
      </p:cxnSp>
      <p:cxnSp>
        <p:nvCxnSpPr>
          <p:cNvPr id="301" name="Shape 301"/>
          <p:cNvCxnSpPr>
            <a:stCxn id="295" idx="4"/>
            <a:endCxn id="287" idx="1"/>
          </p:cNvCxnSpPr>
          <p:nvPr/>
        </p:nvCxnSpPr>
        <p:spPr>
          <a:xfrm>
            <a:off x="2706950" y="1116323"/>
            <a:ext cx="873300" cy="453600"/>
          </a:xfrm>
          <a:prstGeom prst="straightConnector1">
            <a:avLst/>
          </a:prstGeom>
          <a:noFill/>
          <a:ln w="63500" cap="rnd" cmpd="sng">
            <a:solidFill>
              <a:schemeClr val="lt1"/>
            </a:solidFill>
            <a:prstDash val="solid"/>
            <a:miter/>
            <a:headEnd type="none" w="med" len="med"/>
            <a:tailEnd type="stealth" w="lg" len="lg"/>
          </a:ln>
        </p:spPr>
      </p:cxnSp>
      <p:cxnSp>
        <p:nvCxnSpPr>
          <p:cNvPr id="302" name="Shape 302"/>
          <p:cNvCxnSpPr>
            <a:stCxn id="296" idx="2"/>
            <a:endCxn id="297" idx="3"/>
          </p:cNvCxnSpPr>
          <p:nvPr/>
        </p:nvCxnSpPr>
        <p:spPr>
          <a:xfrm rot="10800000">
            <a:off x="1905165" y="2385166"/>
            <a:ext cx="669900" cy="516000"/>
          </a:xfrm>
          <a:prstGeom prst="straightConnector1">
            <a:avLst/>
          </a:prstGeom>
          <a:noFill/>
          <a:ln w="63500" cap="rnd" cmpd="sng">
            <a:solidFill>
              <a:schemeClr val="lt1"/>
            </a:solidFill>
            <a:prstDash val="solid"/>
            <a:miter/>
            <a:headEnd type="none" w="med" len="med"/>
            <a:tailEnd type="stealth" w="lg" len="lg"/>
          </a:ln>
        </p:spPr>
      </p:cxnSp>
      <p:cxnSp>
        <p:nvCxnSpPr>
          <p:cNvPr id="303" name="Shape 303"/>
          <p:cNvCxnSpPr>
            <a:stCxn id="296" idx="2"/>
            <a:endCxn id="298" idx="3"/>
          </p:cNvCxnSpPr>
          <p:nvPr/>
        </p:nvCxnSpPr>
        <p:spPr>
          <a:xfrm flipH="1">
            <a:off x="1905165" y="2901166"/>
            <a:ext cx="669900" cy="314100"/>
          </a:xfrm>
          <a:prstGeom prst="straightConnector1">
            <a:avLst/>
          </a:prstGeom>
          <a:noFill/>
          <a:ln w="63500" cap="rnd" cmpd="sng">
            <a:solidFill>
              <a:schemeClr val="lt1"/>
            </a:solidFill>
            <a:prstDash val="solid"/>
            <a:miter/>
            <a:headEnd type="none" w="med" len="med"/>
            <a:tailEnd type="stealth" w="lg" len="lg"/>
          </a:ln>
        </p:spPr>
      </p:cxnSp>
      <p:cxnSp>
        <p:nvCxnSpPr>
          <p:cNvPr id="304" name="Shape 304"/>
          <p:cNvCxnSpPr>
            <a:stCxn id="296" idx="2"/>
            <a:endCxn id="299" idx="3"/>
          </p:cNvCxnSpPr>
          <p:nvPr/>
        </p:nvCxnSpPr>
        <p:spPr>
          <a:xfrm flipH="1">
            <a:off x="1905165" y="2901166"/>
            <a:ext cx="669900" cy="1126200"/>
          </a:xfrm>
          <a:prstGeom prst="straightConnector1">
            <a:avLst/>
          </a:prstGeom>
          <a:noFill/>
          <a:ln w="63500" cap="rnd" cmpd="sng">
            <a:solidFill>
              <a:schemeClr val="lt1"/>
            </a:solidFill>
            <a:prstDash val="solid"/>
            <a:miter/>
            <a:headEnd type="none" w="med" len="med"/>
            <a:tailEnd type="stealth" w="lg" len="lg"/>
          </a:ln>
        </p:spPr>
      </p:cxnSp>
    </p:spTree>
    <p:extLst>
      <p:ext uri="{BB962C8B-B14F-4D97-AF65-F5344CB8AC3E}">
        <p14:creationId xmlns:p14="http://schemas.microsoft.com/office/powerpoint/2010/main" val="159380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4300" dirty="0">
                <a:solidFill>
                  <a:srgbClr val="FFD966"/>
                </a:solidFill>
                <a:latin typeface="Arial" charset="0"/>
                <a:ea typeface="Arial" charset="0"/>
                <a:cs typeface="Arial" charset="0"/>
                <a:sym typeface="Cabin"/>
              </a:rPr>
              <a:t>Web Applications w/ Databases</a:t>
            </a:r>
            <a:endParaRPr lang="en" sz="4300" u="none" strike="noStrike" cap="none" dirty="0">
              <a:solidFill>
                <a:srgbClr val="FFD966"/>
              </a:solidFill>
              <a:latin typeface="Arial" charset="0"/>
              <a:ea typeface="Arial" charset="0"/>
              <a:cs typeface="Arial" charset="0"/>
              <a:sym typeface="Cabin"/>
            </a:endParaRPr>
          </a:p>
        </p:txBody>
      </p:sp>
      <p:sp>
        <p:nvSpPr>
          <p:cNvPr id="256" name="Shape 256"/>
          <p:cNvSpPr txBox="1">
            <a:spLocks noGrp="1"/>
          </p:cNvSpPr>
          <p:nvPr>
            <p:ph idx="1"/>
          </p:nvPr>
        </p:nvSpPr>
        <p:spPr>
          <a:xfrm>
            <a:off x="650081" y="1689460"/>
            <a:ext cx="7836750" cy="2982607"/>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Application Developer</a:t>
            </a:r>
            <a:r>
              <a:rPr lang="en" sz="2000" u="none" strike="noStrike" cap="none" dirty="0">
                <a:solidFill>
                  <a:schemeClr val="lt1"/>
                </a:solidFill>
                <a:latin typeface="Arial" charset="0"/>
                <a:ea typeface="Arial" charset="0"/>
                <a:cs typeface="Arial" charset="0"/>
                <a:sym typeface="Cabin"/>
              </a:rPr>
              <a:t> - Builds the logic for the application, the look and feel of the application - monitors the application for problems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FFFF00"/>
                </a:solidFill>
                <a:latin typeface="Arial" charset="0"/>
                <a:ea typeface="Arial" charset="0"/>
                <a:cs typeface="Arial" charset="0"/>
                <a:sym typeface="Cabin"/>
              </a:rPr>
              <a:t>Database Administrator </a:t>
            </a:r>
            <a:r>
              <a:rPr lang="en" sz="2000" u="none" strike="noStrike" cap="none" dirty="0">
                <a:solidFill>
                  <a:schemeClr val="lt1"/>
                </a:solidFill>
                <a:latin typeface="Arial" charset="0"/>
                <a:ea typeface="Arial" charset="0"/>
                <a:cs typeface="Arial" charset="0"/>
                <a:sym typeface="Cabin"/>
              </a:rPr>
              <a:t>- Monitors and adjusts the database as the program runs in production</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Often both people participate in the building of the </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Data model</a:t>
            </a:r>
            <a:r>
              <a:rPr lang="en" sz="2000" b="0" i="0" u="none" strike="noStrike" cap="none" dirty="0">
                <a:solidFill>
                  <a:schemeClr val="lt1"/>
                </a:solidFill>
                <a:latin typeface="Arial"/>
                <a:ea typeface="Arial"/>
                <a:cs typeface="Arial"/>
                <a:sym typeface="Aria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Shape 262"/>
          <p:cNvSpPr txBox="1"/>
          <p:nvPr/>
        </p:nvSpPr>
        <p:spPr>
          <a:xfrm>
            <a:off x="6508456" y="894100"/>
            <a:ext cx="2193074" cy="1235924"/>
          </a:xfrm>
          <a:prstGeom prst="rect">
            <a:avLst/>
          </a:prstGeom>
          <a:noFill/>
          <a:ln w="1016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Database </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Data Server</a:t>
            </a:r>
          </a:p>
        </p:txBody>
      </p:sp>
      <p:sp>
        <p:nvSpPr>
          <p:cNvPr id="263" name="Shape 263"/>
          <p:cNvSpPr txBox="1"/>
          <p:nvPr/>
        </p:nvSpPr>
        <p:spPr>
          <a:xfrm>
            <a:off x="2443662" y="894100"/>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Application</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Software</a:t>
            </a:r>
          </a:p>
        </p:txBody>
      </p:sp>
      <p:sp>
        <p:nvSpPr>
          <p:cNvPr id="264" name="Shape 264"/>
          <p:cNvSpPr txBox="1"/>
          <p:nvPr/>
        </p:nvSpPr>
        <p:spPr>
          <a:xfrm>
            <a:off x="664868" y="1058406"/>
            <a:ext cx="971493" cy="907199"/>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End</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User</a:t>
            </a:r>
          </a:p>
        </p:txBody>
      </p:sp>
      <p:sp>
        <p:nvSpPr>
          <p:cNvPr id="265" name="Shape 265"/>
          <p:cNvSpPr txBox="1"/>
          <p:nvPr/>
        </p:nvSpPr>
        <p:spPr>
          <a:xfrm>
            <a:off x="2615112" y="2787194"/>
            <a:ext cx="1700156"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Developer</a:t>
            </a:r>
          </a:p>
        </p:txBody>
      </p:sp>
      <p:sp>
        <p:nvSpPr>
          <p:cNvPr id="266" name="Shape 266"/>
          <p:cNvSpPr txBox="1"/>
          <p:nvPr/>
        </p:nvSpPr>
        <p:spPr>
          <a:xfrm>
            <a:off x="4536781" y="3508713"/>
            <a:ext cx="1221581"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DBA</a:t>
            </a:r>
          </a:p>
        </p:txBody>
      </p:sp>
      <p:sp>
        <p:nvSpPr>
          <p:cNvPr id="267" name="Shape 267"/>
          <p:cNvSpPr txBox="1"/>
          <p:nvPr/>
        </p:nvSpPr>
        <p:spPr>
          <a:xfrm>
            <a:off x="6508456" y="3051513"/>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Database</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Tools</a:t>
            </a:r>
          </a:p>
        </p:txBody>
      </p:sp>
      <p:sp>
        <p:nvSpPr>
          <p:cNvPr id="268" name="Shape 268"/>
          <p:cNvSpPr/>
          <p:nvPr/>
        </p:nvSpPr>
        <p:spPr>
          <a:xfrm>
            <a:off x="4688389" y="1058406"/>
            <a:ext cx="1762931" cy="842906"/>
          </a:xfrm>
          <a:prstGeom prst="leftRightArrow">
            <a:avLst>
              <a:gd name="adj1" fmla="val 42186"/>
              <a:gd name="adj2" fmla="val 1780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1500" u="none" strike="noStrike" cap="none" dirty="0">
                <a:solidFill>
                  <a:schemeClr val="lt1"/>
                </a:solidFill>
                <a:latin typeface="Arial" charset="0"/>
                <a:ea typeface="Arial" charset="0"/>
                <a:cs typeface="Arial" charset="0"/>
                <a:sym typeface="Cabin"/>
              </a:rPr>
              <a:t>SQL</a:t>
            </a:r>
          </a:p>
        </p:txBody>
      </p:sp>
      <p:sp>
        <p:nvSpPr>
          <p:cNvPr id="269" name="Shape 269"/>
          <p:cNvSpPr/>
          <p:nvPr/>
        </p:nvSpPr>
        <p:spPr>
          <a:xfrm rot="5400000">
            <a:off x="7158508" y="2029928"/>
            <a:ext cx="900111" cy="1128768"/>
          </a:xfrm>
          <a:prstGeom prst="leftRightArrow">
            <a:avLst>
              <a:gd name="adj1" fmla="val 60467"/>
              <a:gd name="adj2" fmla="val 19531"/>
            </a:avLst>
          </a:prstGeom>
          <a:blipFill rotWithShape="0">
            <a:blip r:embed="rId3">
              <a:alphaModFix/>
            </a:blip>
            <a:stretch>
              <a:fillRect t="-1" b="-1"/>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270" name="Shape 270"/>
          <p:cNvSpPr txBox="1"/>
          <p:nvPr/>
        </p:nvSpPr>
        <p:spPr>
          <a:xfrm>
            <a:off x="7343381" y="2415719"/>
            <a:ext cx="519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chemeClr val="lt1"/>
                </a:solidFill>
                <a:latin typeface="Arial" charset="0"/>
                <a:ea typeface="Arial" charset="0"/>
                <a:cs typeface="Arial" charset="0"/>
                <a:sym typeface="Cabin"/>
              </a:rPr>
              <a:t>SQL</a:t>
            </a:r>
          </a:p>
        </p:txBody>
      </p:sp>
      <p:cxnSp>
        <p:nvCxnSpPr>
          <p:cNvPr id="271" name="Shape 271"/>
          <p:cNvCxnSpPr/>
          <p:nvPr/>
        </p:nvCxnSpPr>
        <p:spPr>
          <a:xfrm rot="10800000">
            <a:off x="3516117" y="2170968"/>
            <a:ext cx="0" cy="531393"/>
          </a:xfrm>
          <a:prstGeom prst="straightConnector1">
            <a:avLst/>
          </a:prstGeom>
          <a:noFill/>
          <a:ln w="63500" cap="rnd" cmpd="sng">
            <a:solidFill>
              <a:schemeClr val="lt1"/>
            </a:solidFill>
            <a:prstDash val="solid"/>
            <a:miter/>
            <a:headEnd type="stealth" w="med" len="med"/>
            <a:tailEnd type="stealth" w="med" len="med"/>
          </a:ln>
        </p:spPr>
      </p:cxnSp>
      <p:cxnSp>
        <p:nvCxnSpPr>
          <p:cNvPr id="272" name="Shape 272"/>
          <p:cNvCxnSpPr/>
          <p:nvPr/>
        </p:nvCxnSpPr>
        <p:spPr>
          <a:xfrm rot="10800000">
            <a:off x="1722178" y="1527215"/>
            <a:ext cx="631293" cy="0"/>
          </a:xfrm>
          <a:prstGeom prst="straightConnector1">
            <a:avLst/>
          </a:prstGeom>
          <a:noFill/>
          <a:ln w="63500" cap="rnd" cmpd="sng">
            <a:solidFill>
              <a:schemeClr val="lt1"/>
            </a:solidFill>
            <a:prstDash val="solid"/>
            <a:miter/>
            <a:headEnd type="stealth" w="med" len="med"/>
            <a:tailEnd type="stealth" w="med" len="med"/>
          </a:ln>
        </p:spPr>
      </p:cxnSp>
      <p:cxnSp>
        <p:nvCxnSpPr>
          <p:cNvPr id="273" name="Shape 273"/>
          <p:cNvCxnSpPr/>
          <p:nvPr/>
        </p:nvCxnSpPr>
        <p:spPr>
          <a:xfrm rot="10800000">
            <a:off x="5815498" y="3765888"/>
            <a:ext cx="630450" cy="0"/>
          </a:xfrm>
          <a:prstGeom prst="straightConnector1">
            <a:avLst/>
          </a:prstGeom>
          <a:noFill/>
          <a:ln w="63500" cap="rnd" cmpd="sng">
            <a:solidFill>
              <a:schemeClr val="lt1"/>
            </a:solidFill>
            <a:prstDash val="solid"/>
            <a:miter/>
            <a:headEnd type="stealth" w="med" len="med"/>
            <a:tailEnd type="stealth" w="med" len="med"/>
          </a:ln>
        </p:spPr>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300" u="none" strike="noStrike" cap="none" dirty="0">
                <a:solidFill>
                  <a:srgbClr val="FFD966"/>
                </a:solidFill>
                <a:latin typeface="Arial" charset="0"/>
                <a:ea typeface="Arial" charset="0"/>
                <a:cs typeface="Arial" charset="0"/>
                <a:sym typeface="Cabin"/>
              </a:rPr>
              <a:t>Database Administrator</a:t>
            </a:r>
          </a:p>
        </p:txBody>
      </p:sp>
      <p:sp>
        <p:nvSpPr>
          <p:cNvPr id="279" name="Shape 279"/>
          <p:cNvSpPr txBox="1"/>
          <p:nvPr/>
        </p:nvSpPr>
        <p:spPr>
          <a:xfrm>
            <a:off x="1749341" y="4339855"/>
            <a:ext cx="6157200"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http://en.wikipedia.org/wiki/Database_administrator</a:t>
            </a:r>
          </a:p>
        </p:txBody>
      </p:sp>
      <p:sp>
        <p:nvSpPr>
          <p:cNvPr id="280" name="Shape 280"/>
          <p:cNvSpPr txBox="1"/>
          <p:nvPr/>
        </p:nvSpPr>
        <p:spPr>
          <a:xfrm>
            <a:off x="851456" y="1400175"/>
            <a:ext cx="7378762" cy="276463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00FF00"/>
                </a:solidFill>
                <a:latin typeface="Arial" charset="0"/>
                <a:ea typeface="Arial" charset="0"/>
                <a:cs typeface="Arial" charset="0"/>
                <a:sym typeface="Cabin"/>
              </a:rPr>
              <a:t>A database administrator (DBA) is a person responsible for the design, implementation, maintenance, and repair of an organization’s database. The role includes the development and design of database strategies, monitoring and improving database performance and capacity, and planning for future expansion requirements. They may also plan, coordinate, and implement security measures to safeguard the database.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Database Model</a:t>
            </a:r>
          </a:p>
        </p:txBody>
      </p:sp>
      <p:sp>
        <p:nvSpPr>
          <p:cNvPr id="310" name="Shape 310"/>
          <p:cNvSpPr txBox="1"/>
          <p:nvPr/>
        </p:nvSpPr>
        <p:spPr>
          <a:xfrm>
            <a:off x="1893720" y="4336091"/>
            <a:ext cx="5537528"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http://en.wikipedia.org/wiki/Database_model</a:t>
            </a:r>
          </a:p>
        </p:txBody>
      </p:sp>
      <p:sp>
        <p:nvSpPr>
          <p:cNvPr id="311" name="Shape 311"/>
          <p:cNvSpPr txBox="1"/>
          <p:nvPr/>
        </p:nvSpPr>
        <p:spPr>
          <a:xfrm>
            <a:off x="1284089" y="1489471"/>
            <a:ext cx="6565049" cy="255740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100" u="none" strike="noStrike" cap="none" dirty="0">
                <a:solidFill>
                  <a:schemeClr val="lt1"/>
                </a:solidFill>
                <a:latin typeface="Arial" charset="0"/>
                <a:ea typeface="Arial" charset="0"/>
                <a:cs typeface="Arial" charset="0"/>
                <a:sym typeface="Cabin"/>
              </a:rPr>
              <a:t>A </a:t>
            </a:r>
            <a:r>
              <a:rPr lang="en" sz="2100" u="none" strike="noStrike" cap="none" dirty="0">
                <a:solidFill>
                  <a:srgbClr val="00FF00"/>
                </a:solidFill>
                <a:latin typeface="Arial" charset="0"/>
                <a:ea typeface="Arial" charset="0"/>
                <a:cs typeface="Arial" charset="0"/>
                <a:sym typeface="Cabin"/>
              </a:rPr>
              <a:t>database model</a:t>
            </a:r>
            <a:r>
              <a:rPr lang="en" sz="2100" u="none" strike="noStrike" cap="none" dirty="0">
                <a:solidFill>
                  <a:schemeClr val="lt1"/>
                </a:solidFill>
                <a:latin typeface="Arial" charset="0"/>
                <a:ea typeface="Arial" charset="0"/>
                <a:cs typeface="Arial" charset="0"/>
                <a:sym typeface="Cabin"/>
              </a:rPr>
              <a:t> or </a:t>
            </a:r>
            <a:r>
              <a:rPr lang="en" sz="2100" u="none" strike="noStrike" cap="none" dirty="0">
                <a:solidFill>
                  <a:srgbClr val="00FF00"/>
                </a:solidFill>
                <a:latin typeface="Arial" charset="0"/>
                <a:ea typeface="Arial" charset="0"/>
                <a:cs typeface="Arial" charset="0"/>
                <a:sym typeface="Cabin"/>
              </a:rPr>
              <a:t>database schema</a:t>
            </a:r>
            <a:r>
              <a:rPr lang="en" sz="2100" u="none" strike="noStrike" cap="none" dirty="0">
                <a:solidFill>
                  <a:schemeClr val="lt1"/>
                </a:solidFill>
                <a:latin typeface="Arial" charset="0"/>
                <a:ea typeface="Arial" charset="0"/>
                <a:cs typeface="Arial" charset="0"/>
                <a:sym typeface="Cabin"/>
              </a:rPr>
              <a:t> is the </a:t>
            </a:r>
            <a:r>
              <a:rPr lang="en" sz="2100" u="none" strike="noStrike" cap="none" dirty="0">
                <a:solidFill>
                  <a:srgbClr val="FF00FF"/>
                </a:solidFill>
                <a:latin typeface="Arial" charset="0"/>
                <a:ea typeface="Arial" charset="0"/>
                <a:cs typeface="Arial" charset="0"/>
                <a:sym typeface="Cabin"/>
              </a:rPr>
              <a:t>structure or format of a database</a:t>
            </a:r>
            <a:r>
              <a:rPr lang="en" sz="2100" u="none" strike="noStrike" cap="none" dirty="0">
                <a:solidFill>
                  <a:schemeClr val="lt1"/>
                </a:solidFill>
                <a:latin typeface="Arial" charset="0"/>
                <a:ea typeface="Arial" charset="0"/>
                <a:cs typeface="Arial" charset="0"/>
                <a:sym typeface="Cabin"/>
              </a:rPr>
              <a:t>, described in a formal language supported by the database management system</a:t>
            </a:r>
            <a:r>
              <a:rPr lang="en" sz="2100" dirty="0">
                <a:solidFill>
                  <a:schemeClr val="lt1"/>
                </a:solidFill>
                <a:latin typeface="Arial" charset="0"/>
                <a:ea typeface="Arial" charset="0"/>
                <a:cs typeface="Arial" charset="0"/>
                <a:sym typeface="Cabin"/>
              </a:rPr>
              <a:t>.</a:t>
            </a:r>
            <a:r>
              <a:rPr lang="en" sz="2100" u="none" strike="noStrike" cap="none" dirty="0">
                <a:solidFill>
                  <a:schemeClr val="lt1"/>
                </a:solidFill>
                <a:latin typeface="Arial" charset="0"/>
                <a:ea typeface="Arial" charset="0"/>
                <a:cs typeface="Arial" charset="0"/>
                <a:sym typeface="Cabin"/>
              </a:rPr>
              <a:t> In other words, a “database model” is the application of a data model when used in conjunction with a database management system.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Common Database Systems</a:t>
            </a:r>
          </a:p>
        </p:txBody>
      </p:sp>
      <p:sp>
        <p:nvSpPr>
          <p:cNvPr id="317" name="Shape 317"/>
          <p:cNvSpPr txBox="1">
            <a:spLocks noGrp="1"/>
          </p:cNvSpPr>
          <p:nvPr>
            <p:ph idx="1"/>
          </p:nvPr>
        </p:nvSpPr>
        <p:spPr>
          <a:xfrm>
            <a:off x="374208" y="1464468"/>
            <a:ext cx="8504727" cy="2980287"/>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Three </a:t>
            </a:r>
            <a:r>
              <a:rPr lang="en" sz="2000" dirty="0">
                <a:solidFill>
                  <a:schemeClr val="lt1"/>
                </a:solidFill>
                <a:latin typeface="Arial" charset="0"/>
                <a:ea typeface="Arial" charset="0"/>
                <a:cs typeface="Arial" charset="0"/>
                <a:sym typeface="Cabin"/>
              </a:rPr>
              <a:t>m</a:t>
            </a:r>
            <a:r>
              <a:rPr lang="en" sz="2000" u="none" strike="noStrike" cap="none" dirty="0">
                <a:solidFill>
                  <a:schemeClr val="lt1"/>
                </a:solidFill>
                <a:latin typeface="Arial" charset="0"/>
                <a:ea typeface="Arial" charset="0"/>
                <a:cs typeface="Arial" charset="0"/>
                <a:sym typeface="Cabin"/>
              </a:rPr>
              <a:t>ajor Database Management Systems in wide use</a:t>
            </a:r>
          </a:p>
          <a:p>
            <a:pPr marL="254000" marR="0" lvl="1" indent="0" algn="l" rtl="0">
              <a:lnSpc>
                <a:spcPct val="100000"/>
              </a:lnSpc>
              <a:spcBef>
                <a:spcPts val="600"/>
              </a:spcBef>
              <a:spcAft>
                <a:spcPts val="0"/>
              </a:spcAft>
              <a:buClr>
                <a:schemeClr val="lt1"/>
              </a:buClr>
              <a:buSzPct val="100000"/>
              <a:buNone/>
            </a:pPr>
            <a:r>
              <a:rPr lang="en-US" sz="2000" u="none" strike="noStrike" cap="none" dirty="0">
                <a:solidFill>
                  <a:srgbClr val="00FF00"/>
                </a:solidFill>
                <a:latin typeface="Arial" charset="0"/>
                <a:ea typeface="Arial" charset="0"/>
                <a:cs typeface="Arial" charset="0"/>
                <a:sym typeface="Cabin"/>
              </a:rPr>
              <a:t>-  </a:t>
            </a:r>
            <a:r>
              <a:rPr lang="en" sz="2000" u="none" strike="noStrike" cap="none" dirty="0">
                <a:solidFill>
                  <a:srgbClr val="00FF00"/>
                </a:solidFill>
                <a:latin typeface="Arial" charset="0"/>
                <a:ea typeface="Arial" charset="0"/>
                <a:cs typeface="Arial" charset="0"/>
                <a:sym typeface="Cabin"/>
              </a:rPr>
              <a:t>Oracle</a:t>
            </a:r>
            <a:r>
              <a:rPr lang="en" sz="2000" u="none" strike="noStrike" cap="none" dirty="0">
                <a:solidFill>
                  <a:schemeClr val="lt1"/>
                </a:solidFill>
                <a:latin typeface="Arial" charset="0"/>
                <a:ea typeface="Arial" charset="0"/>
                <a:cs typeface="Arial" charset="0"/>
                <a:sym typeface="Cabin"/>
              </a:rPr>
              <a:t> - Large, commercial, enterprise-scale, very very tweakable</a:t>
            </a:r>
          </a:p>
          <a:p>
            <a:pPr marL="254000" marR="0" lvl="1" indent="0" algn="l" rtl="0">
              <a:lnSpc>
                <a:spcPct val="100000"/>
              </a:lnSpc>
              <a:spcBef>
                <a:spcPts val="600"/>
              </a:spcBef>
              <a:spcAft>
                <a:spcPts val="0"/>
              </a:spcAft>
              <a:buClr>
                <a:schemeClr val="lt1"/>
              </a:buClr>
              <a:buSzPct val="100000"/>
              <a:buNone/>
            </a:pPr>
            <a:r>
              <a:rPr lang="en-US" sz="2000" u="none" strike="noStrike" cap="none" dirty="0" err="1">
                <a:solidFill>
                  <a:srgbClr val="00FF00"/>
                </a:solidFill>
                <a:latin typeface="Arial" charset="0"/>
                <a:ea typeface="Arial" charset="0"/>
                <a:cs typeface="Arial" charset="0"/>
                <a:sym typeface="Cabin"/>
              </a:rPr>
              <a:t>-  </a:t>
            </a:r>
            <a:r>
              <a:rPr lang="en" sz="2000" u="none" strike="noStrike" cap="none" dirty="0" err="1">
                <a:solidFill>
                  <a:srgbClr val="00FF00"/>
                </a:solidFill>
                <a:latin typeface="Arial" charset="0"/>
                <a:ea typeface="Arial" charset="0"/>
                <a:cs typeface="Arial" charset="0"/>
                <a:sym typeface="Cabin"/>
              </a:rPr>
              <a:t>MySql</a:t>
            </a:r>
            <a:r>
              <a:rPr lang="en" sz="2000" u="none" strike="noStrike" cap="none" dirty="0">
                <a:solidFill>
                  <a:schemeClr val="lt1"/>
                </a:solidFill>
                <a:latin typeface="Arial" charset="0"/>
                <a:ea typeface="Arial" charset="0"/>
                <a:cs typeface="Arial" charset="0"/>
                <a:sym typeface="Cabin"/>
              </a:rPr>
              <a:t> - Simpler but very fast and scalable - commercial open source</a:t>
            </a:r>
          </a:p>
          <a:p>
            <a:pPr marL="254000" marR="0" lvl="1" indent="0" algn="l" rtl="0">
              <a:lnSpc>
                <a:spcPct val="100000"/>
              </a:lnSpc>
              <a:spcBef>
                <a:spcPts val="600"/>
              </a:spcBef>
              <a:spcAft>
                <a:spcPts val="0"/>
              </a:spcAft>
              <a:buClr>
                <a:schemeClr val="lt1"/>
              </a:buClr>
              <a:buSzPct val="100000"/>
              <a:buNone/>
            </a:pPr>
            <a:r>
              <a:rPr lang="en-US" sz="2000" u="none" strike="noStrike" cap="none" dirty="0" err="1">
                <a:solidFill>
                  <a:srgbClr val="00FF00"/>
                </a:solidFill>
                <a:latin typeface="Arial" charset="0"/>
                <a:ea typeface="Arial" charset="0"/>
                <a:cs typeface="Arial" charset="0"/>
                <a:sym typeface="Cabin"/>
              </a:rPr>
              <a:t>-  </a:t>
            </a:r>
            <a:r>
              <a:rPr lang="en" sz="2000" u="none" strike="noStrike" cap="none" dirty="0" err="1">
                <a:solidFill>
                  <a:srgbClr val="00FF00"/>
                </a:solidFill>
                <a:latin typeface="Arial" charset="0"/>
                <a:ea typeface="Arial" charset="0"/>
                <a:cs typeface="Arial" charset="0"/>
                <a:sym typeface="Cabin"/>
              </a:rPr>
              <a:t>SqlServer</a:t>
            </a:r>
            <a:r>
              <a:rPr lang="en" sz="2000" u="none" strike="noStrike" cap="none" dirty="0">
                <a:solidFill>
                  <a:schemeClr val="lt1"/>
                </a:solidFill>
                <a:latin typeface="Arial" charset="0"/>
                <a:ea typeface="Arial" charset="0"/>
                <a:cs typeface="Arial" charset="0"/>
                <a:sym typeface="Cabin"/>
              </a:rPr>
              <a:t> - Very nice - from Microsoft (also Access)</a:t>
            </a:r>
          </a:p>
          <a:p>
            <a:pPr marL="254000" marR="0" lvl="0" indent="-254000" algn="l" rtl="0">
              <a:lnSpc>
                <a:spcPct val="100000"/>
              </a:lnSpc>
              <a:spcBef>
                <a:spcPts val="6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Many other smaller projects, free and open source</a:t>
            </a:r>
          </a:p>
          <a:p>
            <a:pPr marL="254000" marR="0" lvl="1" indent="0" algn="l" rtl="0">
              <a:lnSpc>
                <a:spcPct val="100000"/>
              </a:lnSpc>
              <a:spcBef>
                <a:spcPts val="6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HSQL, </a:t>
            </a:r>
            <a:r>
              <a:rPr lang="en" sz="2000" u="none" strike="noStrike" cap="none" dirty="0">
                <a:solidFill>
                  <a:srgbClr val="00FF00"/>
                </a:solidFill>
                <a:latin typeface="Arial" charset="0"/>
                <a:ea typeface="Arial" charset="0"/>
                <a:cs typeface="Arial" charset="0"/>
                <a:sym typeface="Cabin"/>
              </a:rPr>
              <a:t>SQLite</a:t>
            </a:r>
            <a:r>
              <a:rPr lang="en" sz="2000" u="none" strike="noStrike" cap="none" dirty="0">
                <a:solidFill>
                  <a:schemeClr val="lt1"/>
                </a:solidFill>
                <a:latin typeface="Arial" charset="0"/>
                <a:ea typeface="Arial" charset="0"/>
                <a:cs typeface="Arial" charset="0"/>
                <a:sym typeface="Cabin"/>
              </a:rPr>
              <a:t>, Postgres,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4300" u="none" strike="noStrike" cap="none" dirty="0">
                <a:solidFill>
                  <a:srgbClr val="FFD966"/>
                </a:solidFill>
                <a:latin typeface="Arial" charset="0"/>
                <a:ea typeface="Arial" charset="0"/>
                <a:cs typeface="Arial" charset="0"/>
                <a:sym typeface="Cabin"/>
              </a:rPr>
              <a:t>SQLite is in </a:t>
            </a:r>
            <a:r>
              <a:rPr lang="en-US" sz="4300" dirty="0">
                <a:solidFill>
                  <a:srgbClr val="FFD966"/>
                </a:solidFill>
                <a:latin typeface="Arial" charset="0"/>
                <a:ea typeface="Arial" charset="0"/>
                <a:cs typeface="Arial" charset="0"/>
                <a:sym typeface="Cabin"/>
              </a:rPr>
              <a:t>L</a:t>
            </a:r>
            <a:r>
              <a:rPr lang="en" sz="4300" u="none" strike="noStrike" cap="none" dirty="0">
                <a:solidFill>
                  <a:srgbClr val="FFD966"/>
                </a:solidFill>
                <a:latin typeface="Arial" charset="0"/>
                <a:ea typeface="Arial" charset="0"/>
                <a:cs typeface="Arial" charset="0"/>
                <a:sym typeface="Cabin"/>
              </a:rPr>
              <a:t>ots of </a:t>
            </a:r>
            <a:r>
              <a:rPr lang="en-US" sz="4300" u="none" strike="noStrike" cap="none" dirty="0">
                <a:solidFill>
                  <a:srgbClr val="FFD966"/>
                </a:solidFill>
                <a:latin typeface="Arial" charset="0"/>
                <a:ea typeface="Arial" charset="0"/>
                <a:cs typeface="Arial" charset="0"/>
                <a:sym typeface="Cabin"/>
              </a:rPr>
              <a:t>S</a:t>
            </a:r>
            <a:r>
              <a:rPr lang="en" sz="4300" u="none" strike="noStrike" cap="none" dirty="0">
                <a:solidFill>
                  <a:srgbClr val="FFD966"/>
                </a:solidFill>
                <a:latin typeface="Arial" charset="0"/>
                <a:ea typeface="Arial" charset="0"/>
                <a:cs typeface="Arial" charset="0"/>
                <a:sym typeface="Cabin"/>
              </a:rPr>
              <a:t>oftware...</a:t>
            </a:r>
          </a:p>
        </p:txBody>
      </p:sp>
      <p:sp>
        <p:nvSpPr>
          <p:cNvPr id="323" name="Shape 323"/>
          <p:cNvSpPr txBox="1"/>
          <p:nvPr/>
        </p:nvSpPr>
        <p:spPr>
          <a:xfrm>
            <a:off x="4950618" y="4575542"/>
            <a:ext cx="4032336"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http://www.sqlite.org/famous.html</a:t>
            </a:r>
          </a:p>
        </p:txBody>
      </p:sp>
      <p:pic>
        <p:nvPicPr>
          <p:cNvPr id="324" name="Shape 324"/>
          <p:cNvPicPr preferRelativeResize="0"/>
          <p:nvPr/>
        </p:nvPicPr>
        <p:blipFill rotWithShape="1">
          <a:blip r:embed="rId4">
            <a:alphaModFix/>
          </a:blip>
          <a:srcRect/>
          <a:stretch/>
        </p:blipFill>
        <p:spPr>
          <a:xfrm>
            <a:off x="7200900" y="2749433"/>
            <a:ext cx="1535906" cy="685799"/>
          </a:xfrm>
          <a:prstGeom prst="rect">
            <a:avLst/>
          </a:prstGeom>
          <a:noFill/>
          <a:ln>
            <a:noFill/>
          </a:ln>
        </p:spPr>
      </p:pic>
      <p:pic>
        <p:nvPicPr>
          <p:cNvPr id="325" name="Shape 325"/>
          <p:cNvPicPr preferRelativeResize="0"/>
          <p:nvPr/>
        </p:nvPicPr>
        <p:blipFill rotWithShape="1">
          <a:blip r:embed="rId5">
            <a:alphaModFix/>
          </a:blip>
          <a:srcRect/>
          <a:stretch/>
        </p:blipFill>
        <p:spPr>
          <a:xfrm>
            <a:off x="385762" y="4206758"/>
            <a:ext cx="1535906" cy="214312"/>
          </a:xfrm>
          <a:prstGeom prst="rect">
            <a:avLst/>
          </a:prstGeom>
          <a:noFill/>
          <a:ln>
            <a:noFill/>
          </a:ln>
        </p:spPr>
      </p:pic>
      <p:pic>
        <p:nvPicPr>
          <p:cNvPr id="326" name="Shape 326"/>
          <p:cNvPicPr preferRelativeResize="0"/>
          <p:nvPr/>
        </p:nvPicPr>
        <p:blipFill rotWithShape="1">
          <a:blip r:embed="rId6">
            <a:alphaModFix/>
          </a:blip>
          <a:srcRect/>
          <a:stretch/>
        </p:blipFill>
        <p:spPr>
          <a:xfrm>
            <a:off x="1878806" y="1427840"/>
            <a:ext cx="1535906" cy="457199"/>
          </a:xfrm>
          <a:prstGeom prst="rect">
            <a:avLst/>
          </a:prstGeom>
          <a:noFill/>
          <a:ln>
            <a:noFill/>
          </a:ln>
        </p:spPr>
      </p:pic>
      <p:pic>
        <p:nvPicPr>
          <p:cNvPr id="327" name="Shape 327"/>
          <p:cNvPicPr preferRelativeResize="0"/>
          <p:nvPr/>
        </p:nvPicPr>
        <p:blipFill rotWithShape="1">
          <a:blip r:embed="rId7">
            <a:alphaModFix/>
          </a:blip>
          <a:srcRect/>
          <a:stretch/>
        </p:blipFill>
        <p:spPr>
          <a:xfrm>
            <a:off x="4950618" y="3578108"/>
            <a:ext cx="1535906" cy="428625"/>
          </a:xfrm>
          <a:prstGeom prst="rect">
            <a:avLst/>
          </a:prstGeom>
          <a:noFill/>
          <a:ln>
            <a:noFill/>
          </a:ln>
        </p:spPr>
      </p:pic>
      <p:pic>
        <p:nvPicPr>
          <p:cNvPr id="328" name="Shape 328"/>
          <p:cNvPicPr preferRelativeResize="0"/>
          <p:nvPr/>
        </p:nvPicPr>
        <p:blipFill rotWithShape="1">
          <a:blip r:embed="rId8">
            <a:alphaModFix/>
          </a:blip>
          <a:srcRect/>
          <a:stretch/>
        </p:blipFill>
        <p:spPr>
          <a:xfrm>
            <a:off x="228600" y="2163646"/>
            <a:ext cx="1535906" cy="471486"/>
          </a:xfrm>
          <a:prstGeom prst="rect">
            <a:avLst/>
          </a:prstGeom>
          <a:noFill/>
          <a:ln>
            <a:noFill/>
          </a:ln>
        </p:spPr>
      </p:pic>
      <p:pic>
        <p:nvPicPr>
          <p:cNvPr id="329" name="Shape 329"/>
          <p:cNvPicPr preferRelativeResize="0"/>
          <p:nvPr/>
        </p:nvPicPr>
        <p:blipFill rotWithShape="1">
          <a:blip r:embed="rId9">
            <a:alphaModFix/>
          </a:blip>
          <a:srcRect/>
          <a:stretch/>
        </p:blipFill>
        <p:spPr>
          <a:xfrm>
            <a:off x="3128962" y="2077921"/>
            <a:ext cx="1535906" cy="642937"/>
          </a:xfrm>
          <a:prstGeom prst="rect">
            <a:avLst/>
          </a:prstGeom>
          <a:noFill/>
          <a:ln>
            <a:noFill/>
          </a:ln>
        </p:spPr>
      </p:pic>
      <p:pic>
        <p:nvPicPr>
          <p:cNvPr id="330" name="Shape 330"/>
          <p:cNvPicPr preferRelativeResize="0"/>
          <p:nvPr/>
        </p:nvPicPr>
        <p:blipFill rotWithShape="1">
          <a:blip r:embed="rId10">
            <a:alphaModFix/>
          </a:blip>
          <a:srcRect/>
          <a:stretch/>
        </p:blipFill>
        <p:spPr>
          <a:xfrm>
            <a:off x="707231" y="2806583"/>
            <a:ext cx="1535906" cy="285750"/>
          </a:xfrm>
          <a:prstGeom prst="rect">
            <a:avLst/>
          </a:prstGeom>
          <a:noFill/>
          <a:ln>
            <a:noFill/>
          </a:ln>
        </p:spPr>
      </p:pic>
      <p:pic>
        <p:nvPicPr>
          <p:cNvPr id="331" name="Shape 331"/>
          <p:cNvPicPr preferRelativeResize="0"/>
          <p:nvPr/>
        </p:nvPicPr>
        <p:blipFill rotWithShape="1">
          <a:blip r:embed="rId11">
            <a:alphaModFix/>
          </a:blip>
          <a:srcRect/>
          <a:stretch/>
        </p:blipFill>
        <p:spPr>
          <a:xfrm>
            <a:off x="4121943" y="1463558"/>
            <a:ext cx="1535906" cy="378618"/>
          </a:xfrm>
          <a:prstGeom prst="rect">
            <a:avLst/>
          </a:prstGeom>
          <a:noFill/>
          <a:ln>
            <a:noFill/>
          </a:ln>
        </p:spPr>
      </p:pic>
      <p:pic>
        <p:nvPicPr>
          <p:cNvPr id="332" name="Shape 332"/>
          <p:cNvPicPr preferRelativeResize="0"/>
          <p:nvPr/>
        </p:nvPicPr>
        <p:blipFill rotWithShape="1">
          <a:blip r:embed="rId12">
            <a:alphaModFix/>
          </a:blip>
          <a:srcRect/>
          <a:stretch/>
        </p:blipFill>
        <p:spPr>
          <a:xfrm>
            <a:off x="3021806" y="3085190"/>
            <a:ext cx="1535906" cy="635793"/>
          </a:xfrm>
          <a:prstGeom prst="rect">
            <a:avLst/>
          </a:prstGeom>
          <a:noFill/>
          <a:ln>
            <a:noFill/>
          </a:ln>
        </p:spPr>
      </p:pic>
      <p:pic>
        <p:nvPicPr>
          <p:cNvPr id="333" name="Shape 333"/>
          <p:cNvPicPr preferRelativeResize="0"/>
          <p:nvPr/>
        </p:nvPicPr>
        <p:blipFill rotWithShape="1">
          <a:blip r:embed="rId13">
            <a:alphaModFix/>
          </a:blip>
          <a:srcRect/>
          <a:stretch/>
        </p:blipFill>
        <p:spPr>
          <a:xfrm>
            <a:off x="1185862" y="3328077"/>
            <a:ext cx="1535906" cy="535780"/>
          </a:xfrm>
          <a:prstGeom prst="rect">
            <a:avLst/>
          </a:prstGeom>
          <a:noFill/>
          <a:ln>
            <a:noFill/>
          </a:ln>
        </p:spPr>
      </p:pic>
      <p:pic>
        <p:nvPicPr>
          <p:cNvPr id="334" name="Shape 334"/>
          <p:cNvPicPr preferRelativeResize="0"/>
          <p:nvPr/>
        </p:nvPicPr>
        <p:blipFill rotWithShape="1">
          <a:blip r:embed="rId14">
            <a:alphaModFix/>
          </a:blip>
          <a:srcRect/>
          <a:stretch/>
        </p:blipFill>
        <p:spPr>
          <a:xfrm>
            <a:off x="5179218" y="2563696"/>
            <a:ext cx="1535906" cy="542924"/>
          </a:xfrm>
          <a:prstGeom prst="rect">
            <a:avLst/>
          </a:prstGeom>
          <a:noFill/>
          <a:ln>
            <a:noFill/>
          </a:ln>
        </p:spPr>
      </p:pic>
      <p:pic>
        <p:nvPicPr>
          <p:cNvPr id="335" name="Shape 335"/>
          <p:cNvPicPr preferRelativeResize="0"/>
          <p:nvPr/>
        </p:nvPicPr>
        <p:blipFill rotWithShape="1">
          <a:blip r:embed="rId15">
            <a:alphaModFix/>
          </a:blip>
          <a:srcRect/>
          <a:stretch/>
        </p:blipFill>
        <p:spPr>
          <a:xfrm>
            <a:off x="6743322" y="3720983"/>
            <a:ext cx="1535906" cy="392906"/>
          </a:xfrm>
          <a:prstGeom prst="rect">
            <a:avLst/>
          </a:prstGeom>
          <a:noFill/>
          <a:ln>
            <a:noFill/>
          </a:ln>
        </p:spPr>
      </p:pic>
      <p:pic>
        <p:nvPicPr>
          <p:cNvPr id="336" name="Shape 336"/>
          <p:cNvPicPr preferRelativeResize="0"/>
          <p:nvPr/>
        </p:nvPicPr>
        <p:blipFill rotWithShape="1">
          <a:blip r:embed="rId16">
            <a:alphaModFix/>
          </a:blip>
          <a:srcRect/>
          <a:stretch/>
        </p:blipFill>
        <p:spPr>
          <a:xfrm>
            <a:off x="6529387" y="1520708"/>
            <a:ext cx="1535906" cy="714375"/>
          </a:xfrm>
          <a:prstGeom prst="rect">
            <a:avLst/>
          </a:prstGeom>
          <a:noFill/>
          <a:ln>
            <a:noFill/>
          </a:ln>
        </p:spPr>
      </p:pic>
      <p:pic>
        <p:nvPicPr>
          <p:cNvPr id="337" name="Shape 337"/>
          <p:cNvPicPr preferRelativeResize="0"/>
          <p:nvPr/>
        </p:nvPicPr>
        <p:blipFill rotWithShape="1">
          <a:blip r:embed="rId17">
            <a:alphaModFix/>
          </a:blip>
          <a:srcRect/>
          <a:stretch/>
        </p:blipFill>
        <p:spPr>
          <a:xfrm>
            <a:off x="3021806" y="4106746"/>
            <a:ext cx="1535906" cy="4071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SQLite Browser</a:t>
            </a:r>
          </a:p>
        </p:txBody>
      </p:sp>
      <p:sp>
        <p:nvSpPr>
          <p:cNvPr id="343" name="Shape 343"/>
          <p:cNvSpPr txBox="1">
            <a:spLocks noGrp="1"/>
          </p:cNvSpPr>
          <p:nvPr>
            <p:ph idx="1"/>
          </p:nvPr>
        </p:nvSpPr>
        <p:spPr>
          <a:xfrm>
            <a:off x="650081" y="1825524"/>
            <a:ext cx="7836750" cy="2846543"/>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SQLite is a very popular database - it is free and fast and small</a:t>
            </a:r>
          </a:p>
          <a:p>
            <a:pPr marL="254000" marR="0" lvl="0" indent="-254000" algn="l" rtl="0">
              <a:lnSpc>
                <a:spcPct val="100000"/>
              </a:lnSpc>
              <a:spcBef>
                <a:spcPts val="6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SQLite Browser allows us to directly manipulate SQLite files</a:t>
            </a:r>
          </a:p>
          <a:p>
            <a:pPr marL="584200" lvl="2" indent="-254000">
              <a:spcBef>
                <a:spcPts val="600"/>
              </a:spcBef>
            </a:pPr>
            <a:r>
              <a:rPr lang="en" sz="2000" u="sng" strike="noStrike" cap="none" dirty="0">
                <a:solidFill>
                  <a:srgbClr val="FFFF00"/>
                </a:solidFill>
                <a:latin typeface="Arial" charset="0"/>
                <a:ea typeface="Arial" charset="0"/>
                <a:cs typeface="Arial" charset="0"/>
                <a:sym typeface="Cabin"/>
              </a:rPr>
              <a:t>http://</a:t>
            </a:r>
            <a:r>
              <a:rPr lang="en" sz="2000" u="sng" strike="noStrike" cap="none" dirty="0" err="1">
                <a:solidFill>
                  <a:srgbClr val="FFFF00"/>
                </a:solidFill>
                <a:latin typeface="Arial" charset="0"/>
                <a:ea typeface="Arial" charset="0"/>
                <a:cs typeface="Arial" charset="0"/>
                <a:sym typeface="Cabin"/>
              </a:rPr>
              <a:t>sqlitebrowser.org</a:t>
            </a:r>
            <a:r>
              <a:rPr lang="en" sz="2000" u="sng" strike="noStrike" cap="none" dirty="0">
                <a:solidFill>
                  <a:srgbClr val="FFFF00"/>
                </a:solidFill>
                <a:latin typeface="Arial" charset="0"/>
                <a:ea typeface="Arial" charset="0"/>
                <a:cs typeface="Arial" charset="0"/>
                <a:sym typeface="Cabin"/>
              </a:rPr>
              <a:t>/</a:t>
            </a:r>
          </a:p>
          <a:p>
            <a:pPr marL="254000" marR="0" lvl="0" indent="-254000" algn="l" rtl="0">
              <a:lnSpc>
                <a:spcPct val="100000"/>
              </a:lnSpc>
              <a:spcBef>
                <a:spcPts val="600"/>
              </a:spcBef>
              <a:spcAft>
                <a:spcPts val="600"/>
              </a:spcAft>
              <a:buClr>
                <a:schemeClr val="lt1"/>
              </a:buClr>
              <a:buSzPct val="100000"/>
              <a:buFont typeface="Cabin"/>
              <a:buChar char="•"/>
            </a:pPr>
            <a:r>
              <a:rPr lang="en" sz="2000" u="sng" strike="noStrike" cap="none" dirty="0">
                <a:solidFill>
                  <a:schemeClr val="lt1"/>
                </a:solidFill>
                <a:latin typeface="Arial" charset="0"/>
                <a:ea typeface="Arial" charset="0"/>
                <a:cs typeface="Arial" charset="0"/>
                <a:sym typeface="Cabin"/>
              </a:rPr>
              <a:t>S</a:t>
            </a:r>
            <a:r>
              <a:rPr lang="en" sz="2000" u="none" strike="noStrike" cap="none" dirty="0">
                <a:solidFill>
                  <a:schemeClr val="lt1"/>
                </a:solidFill>
                <a:latin typeface="Arial" charset="0"/>
                <a:ea typeface="Arial" charset="0"/>
                <a:cs typeface="Arial" charset="0"/>
                <a:sym typeface="Cabin"/>
              </a:rPr>
              <a:t>QLite is embedded in Python and a number of other languages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50" name="Shape 350" descr="Untitled.png"/>
          <p:cNvPicPr preferRelativeResize="0"/>
          <p:nvPr/>
        </p:nvPicPr>
        <p:blipFill rotWithShape="1">
          <a:blip r:embed="rId3">
            <a:alphaModFix/>
          </a:blip>
          <a:srcRect/>
          <a:stretch/>
        </p:blipFill>
        <p:spPr>
          <a:xfrm>
            <a:off x="1197420" y="432393"/>
            <a:ext cx="6541453" cy="4287186"/>
          </a:xfrm>
          <a:prstGeom prst="rect">
            <a:avLst/>
          </a:prstGeom>
          <a:noFill/>
          <a:ln>
            <a:noFill/>
          </a:ln>
        </p:spPr>
      </p:pic>
      <p:sp>
        <p:nvSpPr>
          <p:cNvPr id="349" name="Shape 349"/>
          <p:cNvSpPr txBox="1"/>
          <p:nvPr/>
        </p:nvSpPr>
        <p:spPr>
          <a:xfrm>
            <a:off x="1197420" y="3136760"/>
            <a:ext cx="2907569" cy="349986"/>
          </a:xfrm>
          <a:prstGeom prst="rect">
            <a:avLst/>
          </a:prstGeom>
          <a:noFill/>
          <a:ln>
            <a:noFill/>
          </a:ln>
        </p:spPr>
        <p:txBody>
          <a:bodyPr lIns="0" tIns="0" rIns="0" bIns="0" anchor="ctr" anchorCtr="0">
            <a:noAutofit/>
          </a:bodyPr>
          <a:lstStyle/>
          <a:p>
            <a:pPr marL="419100" marR="0" lvl="1" indent="-254000" algn="ctr" rtl="0">
              <a:lnSpc>
                <a:spcPct val="100000"/>
              </a:lnSpc>
              <a:spcBef>
                <a:spcPts val="0"/>
              </a:spcBef>
              <a:spcAft>
                <a:spcPts val="600"/>
              </a:spcAft>
              <a:buClr>
                <a:srgbClr val="FFFF00"/>
              </a:buClr>
              <a:buSzPct val="25000"/>
              <a:buFont typeface="Cabin"/>
              <a:buNone/>
            </a:pPr>
            <a:r>
              <a:rPr lang="en" sz="2000" u="sng" strike="noStrike" cap="none" dirty="0">
                <a:solidFill>
                  <a:srgbClr val="FF40FF"/>
                </a:solidFill>
                <a:latin typeface="Arial" charset="0"/>
                <a:ea typeface="Arial" charset="0"/>
                <a:cs typeface="Arial" charset="0"/>
                <a:sym typeface="Cabin"/>
              </a:rPr>
              <a:t>http://</a:t>
            </a:r>
            <a:r>
              <a:rPr lang="en" sz="2000" u="sng" strike="noStrike" cap="none" dirty="0" err="1">
                <a:solidFill>
                  <a:srgbClr val="FF40FF"/>
                </a:solidFill>
                <a:latin typeface="Arial" charset="0"/>
                <a:ea typeface="Arial" charset="0"/>
                <a:cs typeface="Arial" charset="0"/>
                <a:sym typeface="Cabin"/>
              </a:rPr>
              <a:t>sqlitebrowser.org</a:t>
            </a:r>
            <a:r>
              <a:rPr lang="en" sz="2000" u="sng" strike="noStrike" cap="none" dirty="0">
                <a:solidFill>
                  <a:srgbClr val="FF40FF"/>
                </a:solidFill>
                <a:latin typeface="Arial" charset="0"/>
                <a:ea typeface="Arial" charset="0"/>
                <a:cs typeface="Arial" charset="0"/>
                <a:sym typeface="Cabin"/>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966"/>
                </a:solidFill>
              </a:rPr>
              <a:t>Lets Make a Database</a:t>
            </a:r>
          </a:p>
        </p:txBody>
      </p:sp>
      <p:sp>
        <p:nvSpPr>
          <p:cNvPr id="3" name="Text Placeholder 2"/>
          <p:cNvSpPr>
            <a:spLocks noGrp="1"/>
          </p:cNvSpPr>
          <p:nvPr>
            <p:ph idx="1"/>
          </p:nvPr>
        </p:nvSpPr>
        <p:spPr>
          <a:xfrm>
            <a:off x="650081" y="2820572"/>
            <a:ext cx="7836693" cy="661182"/>
          </a:xfrm>
        </p:spPr>
        <p:txBody>
          <a:bodyPr/>
          <a:lstStyle/>
          <a:p>
            <a:r>
              <a:rPr lang="en-US" sz="1800" dirty="0">
                <a:solidFill>
                  <a:schemeClr val="bg1"/>
                </a:solidFill>
              </a:rPr>
              <a:t>https://www.py4e.com/lectures3/Pythonlearn-15-Database-Handout.txt</a:t>
            </a:r>
          </a:p>
        </p:txBody>
      </p:sp>
    </p:spTree>
    <p:extLst>
      <p:ext uri="{BB962C8B-B14F-4D97-AF65-F5344CB8AC3E}">
        <p14:creationId xmlns:p14="http://schemas.microsoft.com/office/powerpoint/2010/main" val="193207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idx="4294967295"/>
          </p:nvPr>
        </p:nvSpPr>
        <p:spPr>
          <a:xfrm>
            <a:off x="0" y="438150"/>
            <a:ext cx="7837488" cy="990600"/>
          </a:xfrm>
        </p:spPr>
        <p:txBody>
          <a:bodyPr/>
          <a:lstStyle/>
          <a:p>
            <a:pPr lvl="0"/>
            <a:r>
              <a:rPr lang="en" dirty="0">
                <a:sym typeface="Cabin"/>
              </a:rPr>
              <a:t>SQLite Browser</a:t>
            </a:r>
          </a:p>
        </p:txBody>
      </p:sp>
      <p:sp>
        <p:nvSpPr>
          <p:cNvPr id="215" name="Shape 215"/>
          <p:cNvSpPr txBox="1"/>
          <p:nvPr/>
        </p:nvSpPr>
        <p:spPr>
          <a:xfrm>
            <a:off x="881324" y="4487494"/>
            <a:ext cx="7407951"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http://sqlitebrowser.org/</a:t>
            </a:r>
          </a:p>
        </p:txBody>
      </p:sp>
      <p:pic>
        <p:nvPicPr>
          <p:cNvPr id="216" name="Shape 216" descr="Untitled.png"/>
          <p:cNvPicPr preferRelativeResize="0"/>
          <p:nvPr/>
        </p:nvPicPr>
        <p:blipFill rotWithShape="1">
          <a:blip r:embed="rId4">
            <a:alphaModFix/>
          </a:blip>
          <a:srcRect/>
          <a:stretch/>
        </p:blipFill>
        <p:spPr>
          <a:xfrm>
            <a:off x="737489" y="1014493"/>
            <a:ext cx="5850319" cy="3473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Start Simple - A Single Table</a:t>
            </a:r>
          </a:p>
        </p:txBody>
      </p:sp>
      <p:pic>
        <p:nvPicPr>
          <p:cNvPr id="356" name="Shape 356" descr="Untitled.png"/>
          <p:cNvPicPr preferRelativeResize="0"/>
          <p:nvPr/>
        </p:nvPicPr>
        <p:blipFill rotWithShape="1">
          <a:blip r:embed="rId3">
            <a:alphaModFix/>
          </a:blip>
          <a:srcRect/>
          <a:stretch/>
        </p:blipFill>
        <p:spPr>
          <a:xfrm>
            <a:off x="439347" y="1428692"/>
            <a:ext cx="4942780" cy="3239435"/>
          </a:xfrm>
          <a:prstGeom prst="rect">
            <a:avLst/>
          </a:prstGeom>
          <a:noFill/>
          <a:ln>
            <a:noFill/>
          </a:ln>
        </p:spPr>
      </p:pic>
      <p:sp>
        <p:nvSpPr>
          <p:cNvPr id="357" name="Shape 357"/>
          <p:cNvSpPr txBox="1"/>
          <p:nvPr/>
        </p:nvSpPr>
        <p:spPr>
          <a:xfrm>
            <a:off x="6146718" y="2067095"/>
            <a:ext cx="2637692" cy="1263807"/>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8000"/>
              </a:buClr>
              <a:buSzPct val="25000"/>
              <a:buFont typeface="Courier New"/>
              <a:buNone/>
            </a:pPr>
            <a:r>
              <a:rPr lang="en" sz="1600" b="1" i="0" u="none" strike="noStrike" cap="none" dirty="0">
                <a:solidFill>
                  <a:srgbClr val="FF8000"/>
                </a:solidFill>
                <a:latin typeface="Courier New"/>
                <a:ea typeface="Courier New"/>
                <a:cs typeface="Courier New"/>
                <a:sym typeface="Courier New"/>
              </a:rPr>
              <a:t>CREATE TABLE </a:t>
            </a:r>
            <a:r>
              <a:rPr lang="en" sz="1600" b="1" i="0" u="none" strike="noStrike" cap="none" dirty="0">
                <a:solidFill>
                  <a:srgbClr val="FFFF00"/>
                </a:solidFill>
                <a:latin typeface="Courier New"/>
                <a:ea typeface="Courier New"/>
                <a:cs typeface="Courier New"/>
                <a:sym typeface="Courier New"/>
              </a:rPr>
              <a:t>Users</a:t>
            </a:r>
            <a:r>
              <a:rPr lang="en"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New"/>
                <a:ea typeface="Courier New"/>
                <a:cs typeface="Courier New"/>
                <a:sym typeface="Courier New"/>
              </a:rPr>
              <a:t>  name </a:t>
            </a:r>
            <a:r>
              <a:rPr lang="en" sz="1600" b="1" i="0" u="none" strike="noStrike" cap="none" dirty="0">
                <a:solidFill>
                  <a:srgbClr val="FF8000"/>
                </a:solidFill>
                <a:latin typeface="Courier New"/>
                <a:ea typeface="Courier New"/>
                <a:cs typeface="Courier New"/>
                <a:sym typeface="Courier New"/>
              </a:rPr>
              <a:t>VARCHAR</a:t>
            </a:r>
            <a:r>
              <a:rPr lang="en" sz="1600" b="1" i="0" u="none" strike="noStrike" cap="none" dirty="0">
                <a:solidFill>
                  <a:srgbClr val="FFFFFF"/>
                </a:solidFill>
                <a:latin typeface="Courier New"/>
                <a:ea typeface="Courier New"/>
                <a:cs typeface="Courier New"/>
                <a:sym typeface="Courier New"/>
              </a:rPr>
              <a:t>(128), </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  email </a:t>
            </a:r>
            <a:r>
              <a:rPr lang="en" sz="1600" b="1" i="0" u="none" strike="noStrike" cap="none" dirty="0">
                <a:solidFill>
                  <a:srgbClr val="FF8000"/>
                </a:solidFill>
                <a:latin typeface="Courier New"/>
                <a:ea typeface="Courier New"/>
                <a:cs typeface="Courier New"/>
                <a:sym typeface="Courier New"/>
              </a:rPr>
              <a:t>VARCHAR</a:t>
            </a:r>
            <a:r>
              <a:rPr lang="en" sz="1600" b="1" i="0" u="none" strike="noStrike" cap="none" dirty="0">
                <a:solidFill>
                  <a:srgbClr val="FFFFFF"/>
                </a:solidFill>
                <a:latin typeface="Courier New"/>
                <a:ea typeface="Courier New"/>
                <a:cs typeface="Courier New"/>
                <a:sym typeface="Courier New"/>
              </a:rPr>
              <a:t>(128)</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Shape 362" descr="Untitled.png"/>
          <p:cNvPicPr preferRelativeResize="0"/>
          <p:nvPr/>
        </p:nvPicPr>
        <p:blipFill rotWithShape="1">
          <a:blip r:embed="rId3">
            <a:alphaModFix/>
          </a:blip>
          <a:srcRect/>
          <a:stretch/>
        </p:blipFill>
        <p:spPr>
          <a:xfrm>
            <a:off x="1108289" y="280737"/>
            <a:ext cx="6976932" cy="45726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Shape 367" descr="Untitled.png"/>
          <p:cNvPicPr preferRelativeResize="0"/>
          <p:nvPr/>
        </p:nvPicPr>
        <p:blipFill rotWithShape="1">
          <a:blip r:embed="rId3">
            <a:alphaModFix/>
          </a:blip>
          <a:srcRect/>
          <a:stretch/>
        </p:blipFill>
        <p:spPr>
          <a:xfrm>
            <a:off x="898358" y="224589"/>
            <a:ext cx="7275095" cy="4682549"/>
          </a:xfrm>
          <a:prstGeom prst="rect">
            <a:avLst/>
          </a:prstGeom>
          <a:noFill/>
          <a:ln>
            <a:noFill/>
          </a:ln>
        </p:spPr>
      </p:pic>
      <p:sp>
        <p:nvSpPr>
          <p:cNvPr id="368" name="Shape 368"/>
          <p:cNvSpPr txBox="1"/>
          <p:nvPr/>
        </p:nvSpPr>
        <p:spPr>
          <a:xfrm>
            <a:off x="5040652" y="3098193"/>
            <a:ext cx="2703900"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rgbClr val="000000"/>
                </a:solidFill>
                <a:latin typeface="Arial" charset="0"/>
                <a:ea typeface="Arial" charset="0"/>
                <a:cs typeface="Arial" charset="0"/>
                <a:sym typeface="Cabin"/>
              </a:rPr>
              <a:t>Our table with four rows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p>
        </p:txBody>
      </p:sp>
      <p:sp>
        <p:nvSpPr>
          <p:cNvPr id="6" name="Shape 249"/>
          <p:cNvSpPr txBox="1">
            <a:spLocks noGrp="1"/>
          </p:cNvSpPr>
          <p:nvPr>
            <p:ph idx="1"/>
          </p:nvPr>
        </p:nvSpPr>
        <p:spPr>
          <a:xfrm>
            <a:off x="650081" y="1464468"/>
            <a:ext cx="7836750" cy="2878239"/>
          </a:xfrm>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100000"/>
              <a:buNone/>
            </a:pPr>
            <a:r>
              <a:rPr lang="en" sz="2000" u="none" strike="noStrike" cap="none" dirty="0">
                <a:solidFill>
                  <a:srgbClr val="FFFF00"/>
                </a:solidFill>
                <a:latin typeface="Arial" charset="0"/>
                <a:ea typeface="Arial" charset="0"/>
                <a:cs typeface="Arial" charset="0"/>
                <a:sym typeface="Cabin"/>
              </a:rPr>
              <a:t>Structured Query Language</a:t>
            </a:r>
            <a:r>
              <a:rPr lang="en" sz="2000" u="none" strike="noStrike" cap="none" dirty="0">
                <a:solidFill>
                  <a:schemeClr val="lt1"/>
                </a:solidFill>
                <a:latin typeface="Arial" charset="0"/>
                <a:ea typeface="Arial" charset="0"/>
                <a:cs typeface="Arial" charset="0"/>
                <a:sym typeface="Cabin"/>
              </a:rPr>
              <a:t> is the language we use to issue commands to the database</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Create </a:t>
            </a:r>
            <a:r>
              <a:rPr lang="en-US" sz="2000" u="none" strike="noStrike" cap="none" dirty="0">
                <a:solidFill>
                  <a:schemeClr val="lt1"/>
                </a:solidFill>
                <a:latin typeface="Arial" charset="0"/>
                <a:ea typeface="Arial" charset="0"/>
                <a:cs typeface="Arial" charset="0"/>
                <a:sym typeface="Cabin"/>
              </a:rPr>
              <a:t>data (</a:t>
            </a:r>
            <a:r>
              <a:rPr lang="en-US" sz="2000" u="none" strike="noStrike" cap="none" dirty="0" err="1">
                <a:solidFill>
                  <a:schemeClr val="lt1"/>
                </a:solidFill>
                <a:latin typeface="Arial" charset="0"/>
                <a:ea typeface="Arial" charset="0"/>
                <a:cs typeface="Arial" charset="0"/>
                <a:sym typeface="Cabin"/>
              </a:rPr>
              <a:t>a.k.a</a:t>
            </a:r>
            <a:r>
              <a:rPr lang="en-US" sz="2000" u="none" strike="noStrike" cap="none" dirty="0">
                <a:solidFill>
                  <a:schemeClr val="lt1"/>
                </a:solidFill>
                <a:latin typeface="Arial" charset="0"/>
                <a:ea typeface="Arial" charset="0"/>
                <a:cs typeface="Arial" charset="0"/>
                <a:sym typeface="Cabin"/>
              </a:rPr>
              <a:t> Insert)</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Retrieve data</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Update data</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60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Delete data </a:t>
            </a:r>
          </a:p>
        </p:txBody>
      </p:sp>
      <p:sp>
        <p:nvSpPr>
          <p:cNvPr id="375" name="Shape 375"/>
          <p:cNvSpPr txBox="1"/>
          <p:nvPr/>
        </p:nvSpPr>
        <p:spPr>
          <a:xfrm>
            <a:off x="4997547" y="4506216"/>
            <a:ext cx="3813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http://en.wikipedia.org/wiki/SQL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Insert</a:t>
            </a:r>
          </a:p>
        </p:txBody>
      </p:sp>
      <p:sp>
        <p:nvSpPr>
          <p:cNvPr id="381" name="Shape 381"/>
          <p:cNvSpPr txBox="1">
            <a:spLocks noGrp="1"/>
          </p:cNvSpPr>
          <p:nvPr>
            <p:ph idx="1"/>
          </p:nvPr>
        </p:nvSpPr>
        <p:spPr>
          <a:xfrm>
            <a:off x="650081" y="1464469"/>
            <a:ext cx="7836750" cy="791924"/>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The Insert statement inserts a row into a table</a:t>
            </a:r>
          </a:p>
        </p:txBody>
      </p:sp>
      <p:sp>
        <p:nvSpPr>
          <p:cNvPr id="382" name="Shape 382"/>
          <p:cNvSpPr txBox="1"/>
          <p:nvPr/>
        </p:nvSpPr>
        <p:spPr>
          <a:xfrm>
            <a:off x="212526" y="3496865"/>
            <a:ext cx="8849418" cy="4142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000" u="none" strike="noStrike" cap="none" dirty="0">
                <a:solidFill>
                  <a:srgbClr val="FF7F00"/>
                </a:solidFill>
                <a:latin typeface="Arial" charset="0"/>
                <a:ea typeface="Arial" charset="0"/>
                <a:cs typeface="Arial" charset="0"/>
                <a:sym typeface="Cabin"/>
              </a:rPr>
              <a:t>INSERT INTO </a:t>
            </a:r>
            <a:r>
              <a:rPr lang="en" sz="2000" u="none" strike="noStrike" cap="none" dirty="0">
                <a:solidFill>
                  <a:srgbClr val="FFFF00"/>
                </a:solidFill>
                <a:latin typeface="Arial" charset="0"/>
                <a:ea typeface="Arial" charset="0"/>
                <a:cs typeface="Arial" charset="0"/>
                <a:sym typeface="Cabin"/>
              </a:rPr>
              <a:t>Users</a:t>
            </a:r>
            <a:r>
              <a:rPr lang="en" sz="2000" u="none" strike="noStrike" cap="none" dirty="0">
                <a:solidFill>
                  <a:srgbClr val="00FF00"/>
                </a:solidFill>
                <a:latin typeface="Arial" charset="0"/>
                <a:ea typeface="Arial" charset="0"/>
                <a:cs typeface="Arial" charset="0"/>
                <a:sym typeface="Cabin"/>
              </a:rPr>
              <a:t> (name, email) </a:t>
            </a:r>
            <a:r>
              <a:rPr lang="en" sz="2000" u="none" strike="noStrike" cap="none" dirty="0">
                <a:solidFill>
                  <a:srgbClr val="FF7F00"/>
                </a:solidFill>
                <a:latin typeface="Arial" charset="0"/>
                <a:ea typeface="Arial" charset="0"/>
                <a:cs typeface="Arial" charset="0"/>
                <a:sym typeface="Cabin"/>
              </a:rPr>
              <a:t>VALUES</a:t>
            </a:r>
            <a:r>
              <a:rPr lang="en" sz="2000" u="none" strike="noStrike" cap="none" dirty="0">
                <a:solidFill>
                  <a:srgbClr val="00FF00"/>
                </a:solidFill>
                <a:latin typeface="Arial" charset="0"/>
                <a:ea typeface="Arial" charset="0"/>
                <a:cs typeface="Arial" charset="0"/>
                <a:sym typeface="Cabin"/>
              </a:rPr>
              <a:t> ('Kristin', '</a:t>
            </a:r>
            <a:r>
              <a:rPr lang="en" sz="2000" u="none" strike="noStrike" cap="none" dirty="0" err="1">
                <a:solidFill>
                  <a:srgbClr val="00FF00"/>
                </a:solidFill>
                <a:latin typeface="Arial" charset="0"/>
                <a:ea typeface="Arial" charset="0"/>
                <a:cs typeface="Arial" charset="0"/>
                <a:sym typeface="Cabin"/>
              </a:rPr>
              <a:t>kf@umich.edu</a:t>
            </a:r>
            <a:r>
              <a:rPr lang="en" sz="2000" u="none" strike="noStrike" cap="none" dirty="0">
                <a:solidFill>
                  <a:srgbClr val="00FF00"/>
                </a:solidFill>
                <a:latin typeface="Arial" charset="0"/>
                <a:ea typeface="Arial" charset="0"/>
                <a:cs typeface="Arial" charset="0"/>
                <a:sym typeface="Cabin"/>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Shape 387" descr="Untitled.png"/>
          <p:cNvPicPr preferRelativeResize="0"/>
          <p:nvPr/>
        </p:nvPicPr>
        <p:blipFill rotWithShape="1">
          <a:blip r:embed="rId3">
            <a:alphaModFix/>
          </a:blip>
          <a:srcRect/>
          <a:stretch/>
        </p:blipFill>
        <p:spPr>
          <a:xfrm>
            <a:off x="1239252" y="301535"/>
            <a:ext cx="6821906" cy="44709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Shape 392" descr="Untitled.png"/>
          <p:cNvPicPr preferRelativeResize="0"/>
          <p:nvPr/>
        </p:nvPicPr>
        <p:blipFill rotWithShape="1">
          <a:blip r:embed="rId3">
            <a:alphaModFix/>
          </a:blip>
          <a:srcRect/>
          <a:stretch/>
        </p:blipFill>
        <p:spPr>
          <a:xfrm>
            <a:off x="-160421" y="272716"/>
            <a:ext cx="6649453" cy="4306576"/>
          </a:xfrm>
          <a:prstGeom prst="rect">
            <a:avLst/>
          </a:prstGeom>
          <a:noFill/>
          <a:ln>
            <a:noFill/>
          </a:ln>
        </p:spPr>
      </p:pic>
      <p:grpSp>
        <p:nvGrpSpPr>
          <p:cNvPr id="4" name="Group 3"/>
          <p:cNvGrpSpPr/>
          <p:nvPr/>
        </p:nvGrpSpPr>
        <p:grpSpPr>
          <a:xfrm>
            <a:off x="2783304" y="609252"/>
            <a:ext cx="6497053" cy="4258087"/>
            <a:chOff x="1472711" y="274759"/>
            <a:chExt cx="7848030" cy="5143500"/>
          </a:xfrm>
        </p:grpSpPr>
        <p:pic>
          <p:nvPicPr>
            <p:cNvPr id="393" name="Shape 393" descr="Untitled.png"/>
            <p:cNvPicPr preferRelativeResize="0"/>
            <p:nvPr/>
          </p:nvPicPr>
          <p:blipFill rotWithShape="1">
            <a:blip r:embed="rId4">
              <a:alphaModFix/>
            </a:blip>
            <a:srcRect/>
            <a:stretch/>
          </p:blipFill>
          <p:spPr>
            <a:xfrm>
              <a:off x="1472711" y="274759"/>
              <a:ext cx="7848030" cy="5143500"/>
            </a:xfrm>
            <a:prstGeom prst="rect">
              <a:avLst/>
            </a:prstGeom>
            <a:noFill/>
            <a:ln>
              <a:noFill/>
            </a:ln>
          </p:spPr>
        </p:pic>
        <p:sp>
          <p:nvSpPr>
            <p:cNvPr id="394" name="Shape 394"/>
            <p:cNvSpPr/>
            <p:nvPr/>
          </p:nvSpPr>
          <p:spPr>
            <a:xfrm flipH="1">
              <a:off x="3642304" y="2603156"/>
              <a:ext cx="714318" cy="714318"/>
            </a:xfrm>
            <a:prstGeom prst="rightArrow">
              <a:avLst>
                <a:gd name="adj1" fmla="val 46684"/>
                <a:gd name="adj2" fmla="val 20237"/>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Delete</a:t>
            </a:r>
          </a:p>
        </p:txBody>
      </p:sp>
      <p:sp>
        <p:nvSpPr>
          <p:cNvPr id="400" name="Shape 400"/>
          <p:cNvSpPr txBox="1">
            <a:spLocks noGrp="1"/>
          </p:cNvSpPr>
          <p:nvPr>
            <p:ph idx="1"/>
          </p:nvPr>
        </p:nvSpPr>
        <p:spPr>
          <a:xfrm>
            <a:off x="650081" y="1464469"/>
            <a:ext cx="7836750" cy="871296"/>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Deletes a row in a table based on selection criteria</a:t>
            </a:r>
          </a:p>
        </p:txBody>
      </p:sp>
      <p:sp>
        <p:nvSpPr>
          <p:cNvPr id="401" name="Shape 401"/>
          <p:cNvSpPr txBox="1"/>
          <p:nvPr/>
        </p:nvSpPr>
        <p:spPr>
          <a:xfrm>
            <a:off x="340340" y="3621881"/>
            <a:ext cx="8575706"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600" u="none" strike="noStrike" cap="none" dirty="0">
                <a:solidFill>
                  <a:srgbClr val="FF7F00"/>
                </a:solidFill>
                <a:latin typeface="Arial" charset="0"/>
                <a:ea typeface="Arial" charset="0"/>
                <a:cs typeface="Arial" charset="0"/>
                <a:sym typeface="Cabin"/>
              </a:rPr>
              <a:t>DELETE FROM</a:t>
            </a:r>
            <a:r>
              <a:rPr lang="en" sz="2600" u="none" strike="noStrike" cap="none" dirty="0">
                <a:solidFill>
                  <a:srgbClr val="FFFF00"/>
                </a:solidFill>
                <a:latin typeface="Arial" charset="0"/>
                <a:ea typeface="Arial" charset="0"/>
                <a:cs typeface="Arial" charset="0"/>
                <a:sym typeface="Cabin"/>
              </a:rPr>
              <a:t> Users </a:t>
            </a:r>
            <a:r>
              <a:rPr lang="en" sz="2600" u="none" strike="noStrike" cap="none" dirty="0">
                <a:solidFill>
                  <a:srgbClr val="FF7F00"/>
                </a:solidFill>
                <a:latin typeface="Arial" charset="0"/>
                <a:ea typeface="Arial" charset="0"/>
                <a:cs typeface="Arial" charset="0"/>
                <a:sym typeface="Cabin"/>
              </a:rPr>
              <a:t>WHERE</a:t>
            </a:r>
            <a:r>
              <a:rPr lang="en" sz="2600" u="none" strike="noStrike" cap="none" dirty="0">
                <a:solidFill>
                  <a:srgbClr val="FFFF00"/>
                </a:solidFill>
                <a:latin typeface="Arial" charset="0"/>
                <a:ea typeface="Arial" charset="0"/>
                <a:cs typeface="Arial" charset="0"/>
                <a:sym typeface="Cabin"/>
              </a:rPr>
              <a:t> email='</a:t>
            </a:r>
            <a:r>
              <a:rPr lang="en" sz="2600" u="none" strike="noStrike" cap="none" dirty="0" err="1">
                <a:solidFill>
                  <a:srgbClr val="FFFF00"/>
                </a:solidFill>
                <a:latin typeface="Arial" charset="0"/>
                <a:ea typeface="Arial" charset="0"/>
                <a:cs typeface="Arial" charset="0"/>
                <a:sym typeface="Cabin"/>
              </a:rPr>
              <a:t>ted@umich.edu</a:t>
            </a:r>
            <a:r>
              <a:rPr lang="en" sz="26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descr="Screen Shot 2015-08-10 at 8.33.36 AM.png"/>
          <p:cNvPicPr preferRelativeResize="0"/>
          <p:nvPr/>
        </p:nvPicPr>
        <p:blipFill rotWithShape="1">
          <a:blip r:embed="rId3">
            <a:alphaModFix/>
          </a:blip>
          <a:srcRect/>
          <a:stretch/>
        </p:blipFill>
        <p:spPr>
          <a:xfrm>
            <a:off x="473242" y="288758"/>
            <a:ext cx="7275669" cy="48107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Shape 411" descr="Screen Shot 2015-08-10 at 8.33.36 AM.png"/>
          <p:cNvPicPr preferRelativeResize="0"/>
          <p:nvPr/>
        </p:nvPicPr>
        <p:blipFill rotWithShape="1">
          <a:blip r:embed="rId3">
            <a:alphaModFix/>
          </a:blip>
          <a:srcRect/>
          <a:stretch/>
        </p:blipFill>
        <p:spPr>
          <a:xfrm>
            <a:off x="-168442" y="288903"/>
            <a:ext cx="6825916" cy="4515707"/>
          </a:xfrm>
          <a:prstGeom prst="rect">
            <a:avLst/>
          </a:prstGeom>
          <a:noFill/>
          <a:ln>
            <a:noFill/>
          </a:ln>
        </p:spPr>
      </p:pic>
      <p:grpSp>
        <p:nvGrpSpPr>
          <p:cNvPr id="4" name="Group 3"/>
          <p:cNvGrpSpPr/>
          <p:nvPr/>
        </p:nvGrpSpPr>
        <p:grpSpPr>
          <a:xfrm>
            <a:off x="2797430" y="641684"/>
            <a:ext cx="6619285" cy="4393687"/>
            <a:chOff x="1180225" y="288497"/>
            <a:chExt cx="7748911" cy="5143500"/>
          </a:xfrm>
        </p:grpSpPr>
        <p:pic>
          <p:nvPicPr>
            <p:cNvPr id="412" name="Shape 412" descr="Screen Shot 2015-08-10 at 8.33.52 AM.png"/>
            <p:cNvPicPr preferRelativeResize="0"/>
            <p:nvPr/>
          </p:nvPicPr>
          <p:blipFill rotWithShape="1">
            <a:blip r:embed="rId4">
              <a:alphaModFix/>
            </a:blip>
            <a:srcRect/>
            <a:stretch/>
          </p:blipFill>
          <p:spPr>
            <a:xfrm>
              <a:off x="1180225" y="288497"/>
              <a:ext cx="7748911" cy="5143500"/>
            </a:xfrm>
            <a:prstGeom prst="rect">
              <a:avLst/>
            </a:prstGeom>
            <a:noFill/>
            <a:ln>
              <a:noFill/>
            </a:ln>
          </p:spPr>
        </p:pic>
        <p:sp>
          <p:nvSpPr>
            <p:cNvPr id="413" name="Shape 413"/>
            <p:cNvSpPr/>
            <p:nvPr/>
          </p:nvSpPr>
          <p:spPr>
            <a:xfrm flipH="1">
              <a:off x="3543848" y="2250281"/>
              <a:ext cx="714375" cy="714375"/>
            </a:xfrm>
            <a:prstGeom prst="rightArrow">
              <a:avLst>
                <a:gd name="adj1" fmla="val 43275"/>
                <a:gd name="adj2" fmla="val 20765"/>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IBM_729_Tape_Drives.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0592" y="428625"/>
            <a:ext cx="2397621"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 name="Picture 4" descr="1200px-Tapestick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7913" y="2528888"/>
            <a:ext cx="2571750" cy="1452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Rectangle 5"/>
          <p:cNvSpPr>
            <a:spLocks noChangeArrowheads="1"/>
          </p:cNvSpPr>
          <p:nvPr/>
        </p:nvSpPr>
        <p:spPr bwMode="auto">
          <a:xfrm>
            <a:off x="4631658" y="4257286"/>
            <a:ext cx="4147290" cy="40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a:solidFill>
                  <a:srgbClr val="FFFFFF"/>
                </a:solidFill>
              </a:rPr>
              <a:t>https://en.wikipedia.org/wiki/IBM_729</a:t>
            </a:r>
          </a:p>
        </p:txBody>
      </p:sp>
      <p:sp>
        <p:nvSpPr>
          <p:cNvPr id="7" name="Sequential Access Storage 6"/>
          <p:cNvSpPr>
            <a:spLocks noChangeArrowheads="1"/>
          </p:cNvSpPr>
          <p:nvPr/>
        </p:nvSpPr>
        <p:spPr bwMode="auto">
          <a:xfrm>
            <a:off x="285750" y="514350"/>
            <a:ext cx="1371600" cy="1371600"/>
          </a:xfrm>
          <a:prstGeom prst="flowChartMagneticTape">
            <a:avLst/>
          </a:prstGeom>
          <a:gradFill rotWithShape="1">
            <a:gsLst>
              <a:gs pos="0">
                <a:srgbClr val="CDCDCD"/>
              </a:gs>
              <a:gs pos="100000">
                <a:srgbClr val="808080"/>
              </a:gs>
            </a:gsLst>
            <a:lin ang="5400000"/>
          </a:gradFill>
          <a:ln w="9525">
            <a:solidFill>
              <a:srgbClr val="7D7D7D"/>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000" dirty="0">
                <a:latin typeface="+mn-lt"/>
                <a:ea typeface="+mn-ea"/>
              </a:rPr>
              <a:t>OLD</a:t>
            </a:r>
          </a:p>
          <a:p>
            <a:pPr algn="ctr" eaLnBrk="1" hangingPunct="1">
              <a:defRPr/>
            </a:pPr>
            <a:r>
              <a:rPr lang="en-US" sz="2000" dirty="0">
                <a:latin typeface="+mn-lt"/>
                <a:ea typeface="+mn-ea"/>
              </a:rPr>
              <a:t>Sorted</a:t>
            </a:r>
          </a:p>
        </p:txBody>
      </p:sp>
      <p:sp>
        <p:nvSpPr>
          <p:cNvPr id="8" name="Sequential Access Storage 7"/>
          <p:cNvSpPr>
            <a:spLocks noChangeArrowheads="1"/>
          </p:cNvSpPr>
          <p:nvPr/>
        </p:nvSpPr>
        <p:spPr bwMode="auto">
          <a:xfrm>
            <a:off x="4143375" y="557213"/>
            <a:ext cx="1371600" cy="1371600"/>
          </a:xfrm>
          <a:prstGeom prst="flowChartMagneticTape">
            <a:avLst/>
          </a:prstGeom>
          <a:gradFill rotWithShape="1">
            <a:gsLst>
              <a:gs pos="0">
                <a:srgbClr val="CDCDCD"/>
              </a:gs>
              <a:gs pos="100000">
                <a:srgbClr val="808080"/>
              </a:gs>
            </a:gsLst>
            <a:lin ang="5400000"/>
          </a:gradFill>
          <a:ln w="9525">
            <a:solidFill>
              <a:srgbClr val="7D7D7D"/>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000" dirty="0">
                <a:latin typeface="+mn-lt"/>
                <a:ea typeface="+mn-ea"/>
              </a:rPr>
              <a:t>NEW</a:t>
            </a:r>
          </a:p>
          <a:p>
            <a:pPr algn="ctr" eaLnBrk="1" hangingPunct="1">
              <a:defRPr/>
            </a:pPr>
            <a:r>
              <a:rPr lang="en-US" sz="2000" dirty="0">
                <a:latin typeface="+mn-lt"/>
                <a:ea typeface="+mn-ea"/>
              </a:rPr>
              <a:t>Sorted</a:t>
            </a:r>
          </a:p>
        </p:txBody>
      </p:sp>
      <p:sp>
        <p:nvSpPr>
          <p:cNvPr id="6150" name="Multidocument 8"/>
          <p:cNvSpPr>
            <a:spLocks noChangeArrowheads="1"/>
          </p:cNvSpPr>
          <p:nvPr/>
        </p:nvSpPr>
        <p:spPr bwMode="auto">
          <a:xfrm>
            <a:off x="1657350" y="3386138"/>
            <a:ext cx="1628775" cy="1285875"/>
          </a:xfrm>
          <a:prstGeom prst="flowChartMultidocument">
            <a:avLst/>
          </a:prstGeom>
          <a:blipFill dpi="0" rotWithShape="0">
            <a:blip r:embed="rId4"/>
            <a:srcRect/>
            <a:tile tx="0" ty="0" sx="100000" sy="100000" flip="none" algn="tl"/>
          </a:blipFill>
          <a:ln w="25400">
            <a:solidFill>
              <a:srgbClr val="000000"/>
            </a:solidFill>
            <a:round/>
            <a:headEnd/>
            <a:tailEnd/>
          </a:ln>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n-US" altLang="en-US" sz="1800" dirty="0">
                <a:solidFill>
                  <a:srgbClr val="000000"/>
                </a:solidFill>
              </a:rPr>
              <a:t>Transactions</a:t>
            </a:r>
          </a:p>
          <a:p>
            <a:pPr algn="ctr" eaLnBrk="1" hangingPunct="1"/>
            <a:r>
              <a:rPr lang="en-US" altLang="en-US" sz="1800" dirty="0">
                <a:solidFill>
                  <a:srgbClr val="000000"/>
                </a:solidFill>
              </a:rPr>
              <a:t>Sorted</a:t>
            </a:r>
          </a:p>
        </p:txBody>
      </p:sp>
      <p:sp>
        <p:nvSpPr>
          <p:cNvPr id="6151" name="Decision 11"/>
          <p:cNvSpPr>
            <a:spLocks noChangeArrowheads="1"/>
          </p:cNvSpPr>
          <p:nvPr/>
        </p:nvSpPr>
        <p:spPr bwMode="auto">
          <a:xfrm>
            <a:off x="2128838" y="2057400"/>
            <a:ext cx="1628775" cy="771525"/>
          </a:xfrm>
          <a:prstGeom prst="flowChartDecision">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n-US" altLang="en-US" sz="1800" dirty="0">
                <a:solidFill>
                  <a:srgbClr val="000000"/>
                </a:solidFill>
              </a:rPr>
              <a:t>Merge</a:t>
            </a:r>
          </a:p>
        </p:txBody>
      </p:sp>
      <p:cxnSp>
        <p:nvCxnSpPr>
          <p:cNvPr id="6152" name="Elbow Connector 13"/>
          <p:cNvCxnSpPr>
            <a:cxnSpLocks noChangeShapeType="1"/>
            <a:stCxn id="7" idx="2"/>
            <a:endCxn id="6151" idx="1"/>
          </p:cNvCxnSpPr>
          <p:nvPr/>
        </p:nvCxnSpPr>
        <p:spPr bwMode="auto">
          <a:xfrm rot="16200000" flipH="1">
            <a:off x="1271587" y="1585912"/>
            <a:ext cx="557213" cy="1157288"/>
          </a:xfrm>
          <a:prstGeom prst="bentConnector2">
            <a:avLst/>
          </a:prstGeom>
          <a:noFill/>
          <a:ln w="76200">
            <a:solidFill>
              <a:srgbClr val="FF00FF"/>
            </a:solidFill>
            <a:round/>
            <a:headEnd/>
            <a:tailEnd type="triangle" w="med" len="med"/>
          </a:ln>
          <a:extLst>
            <a:ext uri="{909E8E84-426E-40dd-AFC4-6F175D3DCCD1}">
              <a14:hiddenFill xmlns:a14="http://schemas.microsoft.com/office/drawing/2010/main" xmlns="">
                <a:noFill/>
              </a14:hiddenFill>
            </a:ext>
          </a:extLst>
        </p:spPr>
      </p:cxnSp>
      <p:cxnSp>
        <p:nvCxnSpPr>
          <p:cNvPr id="6153" name="Elbow Connector 14"/>
          <p:cNvCxnSpPr>
            <a:cxnSpLocks noChangeShapeType="1"/>
            <a:stCxn id="6150" idx="0"/>
            <a:endCxn id="6151" idx="2"/>
          </p:cNvCxnSpPr>
          <p:nvPr/>
        </p:nvCxnSpPr>
        <p:spPr bwMode="auto">
          <a:xfrm rot="5400000" flipH="1" flipV="1">
            <a:off x="2484685" y="2927598"/>
            <a:ext cx="557213" cy="359866"/>
          </a:xfrm>
          <a:prstGeom prst="bentConnector3">
            <a:avLst>
              <a:gd name="adj1" fmla="val 50000"/>
            </a:avLst>
          </a:prstGeom>
          <a:noFill/>
          <a:ln w="76200">
            <a:solidFill>
              <a:srgbClr val="FF00FF"/>
            </a:solidFill>
            <a:round/>
            <a:headEnd/>
            <a:tailEnd type="triangle" w="med" len="med"/>
          </a:ln>
          <a:extLst>
            <a:ext uri="{909E8E84-426E-40dd-AFC4-6F175D3DCCD1}">
              <a14:hiddenFill xmlns:a14="http://schemas.microsoft.com/office/drawing/2010/main" xmlns="">
                <a:noFill/>
              </a14:hiddenFill>
            </a:ext>
          </a:extLst>
        </p:spPr>
      </p:cxnSp>
      <p:cxnSp>
        <p:nvCxnSpPr>
          <p:cNvPr id="6154" name="Elbow Connector 18"/>
          <p:cNvCxnSpPr>
            <a:cxnSpLocks noChangeShapeType="1"/>
            <a:stCxn id="6151" idx="3"/>
            <a:endCxn id="8" idx="2"/>
          </p:cNvCxnSpPr>
          <p:nvPr/>
        </p:nvCxnSpPr>
        <p:spPr bwMode="auto">
          <a:xfrm flipV="1">
            <a:off x="3757612" y="1928813"/>
            <a:ext cx="1071563" cy="514350"/>
          </a:xfrm>
          <a:prstGeom prst="bentConnector2">
            <a:avLst/>
          </a:prstGeom>
          <a:noFill/>
          <a:ln w="76200">
            <a:solidFill>
              <a:srgbClr val="FF00FF"/>
            </a:solidFill>
            <a:round/>
            <a:headEnd/>
            <a:tailEnd type="triangle" w="med" len="med"/>
          </a:ln>
          <a:extLst>
            <a:ext uri="{909E8E84-426E-40dd-AFC4-6F175D3DCCD1}">
              <a14:hiddenFill xmlns:a14="http://schemas.microsoft.com/office/drawing/2010/main" xmlns="">
                <a:noFill/>
              </a14:hiddenFill>
            </a:ext>
          </a:extLst>
        </p:spPr>
      </p:cxnSp>
      <p:sp>
        <p:nvSpPr>
          <p:cNvPr id="6155" name="TextBox 23"/>
          <p:cNvSpPr txBox="1">
            <a:spLocks noChangeArrowheads="1"/>
          </p:cNvSpPr>
          <p:nvPr/>
        </p:nvSpPr>
        <p:spPr bwMode="auto">
          <a:xfrm>
            <a:off x="2258785" y="599182"/>
            <a:ext cx="1255473" cy="133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a:solidFill>
                  <a:srgbClr val="FFFF00"/>
                </a:solidFill>
              </a:rPr>
              <a:t>Sequential</a:t>
            </a:r>
          </a:p>
          <a:p>
            <a:pPr algn="ctr" eaLnBrk="1" hangingPunct="1">
              <a:spcBef>
                <a:spcPct val="0"/>
              </a:spcBef>
              <a:buSzTx/>
              <a:buFontTx/>
              <a:buNone/>
            </a:pPr>
            <a:r>
              <a:rPr lang="en-US" altLang="en-US" sz="2025">
                <a:solidFill>
                  <a:srgbClr val="FFFF00"/>
                </a:solidFill>
              </a:rPr>
              <a:t>Master</a:t>
            </a:r>
          </a:p>
          <a:p>
            <a:pPr algn="ctr" eaLnBrk="1" hangingPunct="1">
              <a:spcBef>
                <a:spcPct val="0"/>
              </a:spcBef>
              <a:buSzTx/>
              <a:buFontTx/>
              <a:buNone/>
            </a:pPr>
            <a:r>
              <a:rPr lang="en-US" altLang="en-US" sz="2025">
                <a:solidFill>
                  <a:srgbClr val="FFFF00"/>
                </a:solidFill>
              </a:rPr>
              <a:t>Update</a:t>
            </a:r>
          </a:p>
          <a:p>
            <a:pPr algn="ctr" eaLnBrk="1" hangingPunct="1">
              <a:spcBef>
                <a:spcPct val="0"/>
              </a:spcBef>
              <a:buSzTx/>
              <a:buFontTx/>
              <a:buNone/>
            </a:pPr>
            <a:r>
              <a:rPr lang="en-US" altLang="en-US" sz="2025">
                <a:solidFill>
                  <a:srgbClr val="FFFF00"/>
                </a:solidFill>
              </a:rPr>
              <a:t>1970s</a:t>
            </a:r>
          </a:p>
        </p:txBody>
      </p:sp>
    </p:spTree>
    <p:extLst>
      <p:ext uri="{BB962C8B-B14F-4D97-AF65-F5344CB8AC3E}">
        <p14:creationId xmlns:p14="http://schemas.microsoft.com/office/powerpoint/2010/main" val="1919318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Update</a:t>
            </a:r>
          </a:p>
        </p:txBody>
      </p:sp>
      <p:sp>
        <p:nvSpPr>
          <p:cNvPr id="419" name="Shape 419"/>
          <p:cNvSpPr txBox="1">
            <a:spLocks noGrp="1"/>
          </p:cNvSpPr>
          <p:nvPr>
            <p:ph idx="1"/>
          </p:nvPr>
        </p:nvSpPr>
        <p:spPr>
          <a:xfrm>
            <a:off x="650081" y="1464469"/>
            <a:ext cx="7836750" cy="837280"/>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Allows the updating of a field with a where clause</a:t>
            </a:r>
          </a:p>
        </p:txBody>
      </p:sp>
      <p:sp>
        <p:nvSpPr>
          <p:cNvPr id="420" name="Shape 420"/>
          <p:cNvSpPr txBox="1"/>
          <p:nvPr/>
        </p:nvSpPr>
        <p:spPr>
          <a:xfrm>
            <a:off x="122793" y="3154239"/>
            <a:ext cx="8853974" cy="87923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400" u="none" strike="noStrike" cap="none" dirty="0">
                <a:solidFill>
                  <a:srgbClr val="FF7F00"/>
                </a:solidFill>
                <a:latin typeface="Arial" charset="0"/>
                <a:ea typeface="Arial" charset="0"/>
                <a:cs typeface="Arial" charset="0"/>
                <a:sym typeface="Cabin"/>
              </a:rPr>
              <a:t>UPDATE</a:t>
            </a:r>
            <a:r>
              <a:rPr lang="en" sz="2400" u="none" strike="noStrike" cap="none" dirty="0">
                <a:solidFill>
                  <a:srgbClr val="FFFF00"/>
                </a:solidFill>
                <a:latin typeface="Arial" charset="0"/>
                <a:ea typeface="Arial" charset="0"/>
                <a:cs typeface="Arial" charset="0"/>
                <a:sym typeface="Cabin"/>
              </a:rPr>
              <a:t> Users </a:t>
            </a:r>
            <a:r>
              <a:rPr lang="en" sz="2400" u="none" strike="noStrike" cap="none" dirty="0">
                <a:solidFill>
                  <a:srgbClr val="FF7F00"/>
                </a:solidFill>
                <a:latin typeface="Arial" charset="0"/>
                <a:ea typeface="Arial" charset="0"/>
                <a:cs typeface="Arial" charset="0"/>
                <a:sym typeface="Cabin"/>
              </a:rPr>
              <a:t>SET</a:t>
            </a:r>
            <a:r>
              <a:rPr lang="en" sz="2400" u="none" strike="noStrike" cap="none" dirty="0">
                <a:solidFill>
                  <a:srgbClr val="FFFF00"/>
                </a:solidFill>
                <a:latin typeface="Arial" charset="0"/>
                <a:ea typeface="Arial" charset="0"/>
                <a:cs typeface="Arial" charset="0"/>
                <a:sym typeface="Cabin"/>
              </a:rPr>
              <a:t> name='Charles' </a:t>
            </a:r>
            <a:r>
              <a:rPr lang="en" sz="2400" u="none" strike="noStrike" cap="none" dirty="0">
                <a:solidFill>
                  <a:srgbClr val="FF7F00"/>
                </a:solidFill>
                <a:latin typeface="Arial" charset="0"/>
                <a:ea typeface="Arial" charset="0"/>
                <a:cs typeface="Arial" charset="0"/>
                <a:sym typeface="Cabin"/>
              </a:rPr>
              <a:t>WHERE</a:t>
            </a:r>
            <a:r>
              <a:rPr lang="en" sz="2400" u="none" strike="noStrike" cap="none" dirty="0">
                <a:solidFill>
                  <a:srgbClr val="FFFF00"/>
                </a:solidFill>
                <a:latin typeface="Arial" charset="0"/>
                <a:ea typeface="Arial" charset="0"/>
                <a:cs typeface="Arial" charset="0"/>
                <a:sym typeface="Cabin"/>
              </a:rPr>
              <a:t> email='</a:t>
            </a:r>
            <a:r>
              <a:rPr lang="en" sz="2400" u="none" strike="noStrike" cap="none" dirty="0" err="1">
                <a:solidFill>
                  <a:srgbClr val="FFFF00"/>
                </a:solidFill>
                <a:latin typeface="Arial" charset="0"/>
                <a:ea typeface="Arial" charset="0"/>
                <a:cs typeface="Arial" charset="0"/>
                <a:sym typeface="Cabin"/>
              </a:rPr>
              <a:t>csev@umich.edu</a:t>
            </a:r>
            <a:r>
              <a:rPr lang="en" sz="24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Shape 425" descr="Screen Shot 2015-08-10 at 8.36.10 AM.png"/>
          <p:cNvPicPr preferRelativeResize="0"/>
          <p:nvPr/>
        </p:nvPicPr>
        <p:blipFill rotWithShape="1">
          <a:blip r:embed="rId3">
            <a:alphaModFix/>
          </a:blip>
          <a:srcRect/>
          <a:stretch/>
        </p:blipFill>
        <p:spPr>
          <a:xfrm>
            <a:off x="489285" y="288758"/>
            <a:ext cx="7178842" cy="47404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Shape 430" descr="Screen Shot 2015-08-10 at 8.36.10 AM.png"/>
          <p:cNvPicPr preferRelativeResize="0"/>
          <p:nvPr/>
        </p:nvPicPr>
        <p:blipFill rotWithShape="1">
          <a:blip r:embed="rId3">
            <a:alphaModFix/>
          </a:blip>
          <a:srcRect/>
          <a:stretch/>
        </p:blipFill>
        <p:spPr>
          <a:xfrm>
            <a:off x="-272716" y="280737"/>
            <a:ext cx="6938211" cy="4542079"/>
          </a:xfrm>
          <a:prstGeom prst="rect">
            <a:avLst/>
          </a:prstGeom>
          <a:noFill/>
          <a:ln>
            <a:noFill/>
          </a:ln>
        </p:spPr>
      </p:pic>
      <p:grpSp>
        <p:nvGrpSpPr>
          <p:cNvPr id="4" name="Group 3"/>
          <p:cNvGrpSpPr/>
          <p:nvPr/>
        </p:nvGrpSpPr>
        <p:grpSpPr>
          <a:xfrm>
            <a:off x="2999874" y="824977"/>
            <a:ext cx="6361850" cy="4222810"/>
            <a:chOff x="1636876" y="417634"/>
            <a:chExt cx="7748911" cy="5143500"/>
          </a:xfrm>
        </p:grpSpPr>
        <p:pic>
          <p:nvPicPr>
            <p:cNvPr id="431" name="Shape 431" descr="Screen Shot 2015-08-10 at 8.36.36 AM.png"/>
            <p:cNvPicPr preferRelativeResize="0"/>
            <p:nvPr/>
          </p:nvPicPr>
          <p:blipFill rotWithShape="1">
            <a:blip r:embed="rId4">
              <a:alphaModFix/>
            </a:blip>
            <a:srcRect/>
            <a:stretch/>
          </p:blipFill>
          <p:spPr>
            <a:xfrm>
              <a:off x="1636876" y="417634"/>
              <a:ext cx="7748911" cy="5143500"/>
            </a:xfrm>
            <a:prstGeom prst="rect">
              <a:avLst/>
            </a:prstGeom>
            <a:noFill/>
            <a:ln>
              <a:noFill/>
            </a:ln>
          </p:spPr>
        </p:pic>
        <p:sp>
          <p:nvSpPr>
            <p:cNvPr id="432" name="Shape 432"/>
            <p:cNvSpPr/>
            <p:nvPr/>
          </p:nvSpPr>
          <p:spPr>
            <a:xfrm flipH="1">
              <a:off x="3873560" y="1893093"/>
              <a:ext cx="714375" cy="714375"/>
            </a:xfrm>
            <a:prstGeom prst="rightArrow">
              <a:avLst>
                <a:gd name="adj1" fmla="val 43275"/>
                <a:gd name="adj2" fmla="val 20765"/>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4300" u="none" strike="noStrike" cap="none" dirty="0">
                <a:solidFill>
                  <a:srgbClr val="FFD966"/>
                </a:solidFill>
                <a:latin typeface="Arial" charset="0"/>
                <a:ea typeface="Arial" charset="0"/>
                <a:cs typeface="Arial" charset="0"/>
                <a:sym typeface="Cabin"/>
              </a:rPr>
              <a:t>Retrieving Records:</a:t>
            </a:r>
            <a:r>
              <a:rPr lang="en" sz="4300" u="none" strike="noStrike" cap="none" dirty="0">
                <a:solidFill>
                  <a:schemeClr val="lt1"/>
                </a:solidFill>
                <a:latin typeface="Arial" charset="0"/>
                <a:ea typeface="Arial" charset="0"/>
                <a:cs typeface="Arial" charset="0"/>
                <a:sym typeface="Cabin"/>
              </a:rPr>
              <a:t> </a:t>
            </a:r>
            <a:r>
              <a:rPr lang="en" sz="4300" u="none" strike="noStrike" cap="none" dirty="0">
                <a:solidFill>
                  <a:srgbClr val="FF7F00"/>
                </a:solidFill>
                <a:latin typeface="Arial" charset="0"/>
                <a:ea typeface="Arial" charset="0"/>
                <a:cs typeface="Arial" charset="0"/>
                <a:sym typeface="Cabin"/>
              </a:rPr>
              <a:t>Select</a:t>
            </a:r>
          </a:p>
        </p:txBody>
      </p:sp>
      <p:sp>
        <p:nvSpPr>
          <p:cNvPr id="438" name="Shape 438"/>
          <p:cNvSpPr txBox="1">
            <a:spLocks noGrp="1"/>
          </p:cNvSpPr>
          <p:nvPr>
            <p:ph idx="1"/>
          </p:nvPr>
        </p:nvSpPr>
        <p:spPr>
          <a:xfrm>
            <a:off x="650081" y="1428692"/>
            <a:ext cx="7836750" cy="1156523"/>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The select statement retrieves a group of records - you can either retrieve all the records or a subset of the records with a WHERE clause</a:t>
            </a:r>
          </a:p>
        </p:txBody>
      </p:sp>
      <p:sp>
        <p:nvSpPr>
          <p:cNvPr id="439" name="Shape 439"/>
          <p:cNvSpPr txBox="1"/>
          <p:nvPr/>
        </p:nvSpPr>
        <p:spPr>
          <a:xfrm>
            <a:off x="215136" y="3110664"/>
            <a:ext cx="8536178"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rgbClr val="FFFF00"/>
                </a:solidFill>
                <a:latin typeface="Arial" charset="0"/>
                <a:ea typeface="Arial" charset="0"/>
                <a:cs typeface="Arial" charset="0"/>
                <a:sym typeface="Cabin"/>
              </a:rPr>
              <a:t> *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rgbClr val="FFFF00"/>
                </a:solidFill>
                <a:latin typeface="Arial" charset="0"/>
                <a:ea typeface="Arial" charset="0"/>
                <a:cs typeface="Arial" charset="0"/>
                <a:sym typeface="Cabin"/>
              </a:rPr>
              <a:t> Users</a:t>
            </a:r>
          </a:p>
        </p:txBody>
      </p:sp>
      <p:sp>
        <p:nvSpPr>
          <p:cNvPr id="440" name="Shape 440"/>
          <p:cNvSpPr txBox="1"/>
          <p:nvPr/>
        </p:nvSpPr>
        <p:spPr>
          <a:xfrm>
            <a:off x="127212" y="3803607"/>
            <a:ext cx="8920842"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rgbClr val="FFFF00"/>
                </a:solidFill>
                <a:latin typeface="Arial" charset="0"/>
                <a:ea typeface="Arial" charset="0"/>
                <a:cs typeface="Arial" charset="0"/>
                <a:sym typeface="Cabin"/>
              </a:rPr>
              <a:t> *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rgbClr val="FFFF00"/>
                </a:solidFill>
                <a:latin typeface="Arial" charset="0"/>
                <a:ea typeface="Arial" charset="0"/>
                <a:cs typeface="Arial" charset="0"/>
                <a:sym typeface="Cabin"/>
              </a:rPr>
              <a:t> Users </a:t>
            </a:r>
            <a:r>
              <a:rPr lang="en" sz="2500" u="none" strike="noStrike" cap="none" dirty="0">
                <a:solidFill>
                  <a:srgbClr val="FF7F00"/>
                </a:solidFill>
                <a:latin typeface="Arial" charset="0"/>
                <a:ea typeface="Arial" charset="0"/>
                <a:cs typeface="Arial" charset="0"/>
                <a:sym typeface="Cabin"/>
              </a:rPr>
              <a:t>WHERE</a:t>
            </a:r>
            <a:r>
              <a:rPr lang="en" sz="2500" u="none" strike="noStrike" cap="none" dirty="0">
                <a:solidFill>
                  <a:srgbClr val="FFFF00"/>
                </a:solidFill>
                <a:latin typeface="Arial" charset="0"/>
                <a:ea typeface="Arial" charset="0"/>
                <a:cs typeface="Arial" charset="0"/>
                <a:sym typeface="Cabin"/>
              </a:rPr>
              <a:t> email='</a:t>
            </a:r>
            <a:r>
              <a:rPr lang="en" sz="2500" u="none" strike="noStrike" cap="none" dirty="0" err="1">
                <a:solidFill>
                  <a:srgbClr val="FFFF00"/>
                </a:solidFill>
                <a:latin typeface="Arial" charset="0"/>
                <a:ea typeface="Arial" charset="0"/>
                <a:cs typeface="Arial" charset="0"/>
                <a:sym typeface="Cabin"/>
              </a:rPr>
              <a:t>csev@umich.edu</a:t>
            </a:r>
            <a:r>
              <a:rPr lang="en" sz="25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Shape 445" descr="Screen Shot 2015-08-10 at 8.38.40 AM.png"/>
          <p:cNvPicPr preferRelativeResize="0"/>
          <p:nvPr/>
        </p:nvPicPr>
        <p:blipFill rotWithShape="1">
          <a:blip r:embed="rId3">
            <a:alphaModFix/>
          </a:blip>
          <a:srcRect/>
          <a:stretch/>
        </p:blipFill>
        <p:spPr>
          <a:xfrm>
            <a:off x="425116" y="304800"/>
            <a:ext cx="7138737" cy="47083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Shape 450" descr="Screen Shot 2015-08-10 at 8.38.51 AM.png"/>
          <p:cNvPicPr preferRelativeResize="0"/>
          <p:nvPr/>
        </p:nvPicPr>
        <p:blipFill rotWithShape="1">
          <a:blip r:embed="rId3">
            <a:alphaModFix/>
          </a:blip>
          <a:srcRect/>
          <a:stretch/>
        </p:blipFill>
        <p:spPr>
          <a:xfrm>
            <a:off x="441158" y="292828"/>
            <a:ext cx="7154779" cy="474913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Sorting with</a:t>
            </a:r>
            <a:r>
              <a:rPr lang="en" sz="4300" u="none" strike="noStrike" cap="none" dirty="0">
                <a:solidFill>
                  <a:srgbClr val="FF7F00"/>
                </a:solidFill>
                <a:latin typeface="Arial" charset="0"/>
                <a:ea typeface="Arial" charset="0"/>
                <a:cs typeface="Arial" charset="0"/>
                <a:sym typeface="Cabin"/>
              </a:rPr>
              <a:t> ORDER BY</a:t>
            </a:r>
          </a:p>
        </p:txBody>
      </p:sp>
      <p:sp>
        <p:nvSpPr>
          <p:cNvPr id="456" name="Shape 456"/>
          <p:cNvSpPr txBox="1">
            <a:spLocks noGrp="1"/>
          </p:cNvSpPr>
          <p:nvPr>
            <p:ph idx="1"/>
          </p:nvPr>
        </p:nvSpPr>
        <p:spPr>
          <a:xfrm>
            <a:off x="650081" y="1464468"/>
            <a:ext cx="7836750" cy="1018699"/>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You can add an </a:t>
            </a:r>
            <a:r>
              <a:rPr lang="en" sz="2000" u="none" strike="noStrike" cap="none" dirty="0">
                <a:solidFill>
                  <a:srgbClr val="FF7F00"/>
                </a:solidFill>
                <a:latin typeface="Arial" charset="0"/>
                <a:ea typeface="Arial" charset="0"/>
                <a:cs typeface="Arial" charset="0"/>
                <a:sym typeface="Cabin"/>
              </a:rPr>
              <a:t>ORDER BY </a:t>
            </a:r>
            <a:r>
              <a:rPr lang="en" sz="2000" u="none" strike="noStrike" cap="none" dirty="0">
                <a:solidFill>
                  <a:schemeClr val="lt1"/>
                </a:solidFill>
                <a:latin typeface="Arial" charset="0"/>
                <a:ea typeface="Arial" charset="0"/>
                <a:cs typeface="Arial" charset="0"/>
                <a:sym typeface="Cabin"/>
              </a:rPr>
              <a:t>clause to </a:t>
            </a:r>
            <a:r>
              <a:rPr lang="en" sz="2000" u="none" strike="noStrike" cap="none" dirty="0">
                <a:solidFill>
                  <a:srgbClr val="FF7F00"/>
                </a:solidFill>
                <a:latin typeface="Arial" charset="0"/>
                <a:ea typeface="Arial" charset="0"/>
                <a:cs typeface="Arial" charset="0"/>
                <a:sym typeface="Cabin"/>
              </a:rPr>
              <a:t>SELECT</a:t>
            </a:r>
            <a:r>
              <a:rPr lang="en" sz="2000" u="none" strike="noStrike" cap="none" dirty="0">
                <a:solidFill>
                  <a:schemeClr val="lt1"/>
                </a:solidFill>
                <a:latin typeface="Arial" charset="0"/>
                <a:ea typeface="Arial" charset="0"/>
                <a:cs typeface="Arial" charset="0"/>
                <a:sym typeface="Cabin"/>
              </a:rPr>
              <a:t> statements to get the results sorted in ascending or descending order</a:t>
            </a:r>
          </a:p>
        </p:txBody>
      </p:sp>
      <p:sp>
        <p:nvSpPr>
          <p:cNvPr id="457" name="Shape 457"/>
          <p:cNvSpPr txBox="1"/>
          <p:nvPr/>
        </p:nvSpPr>
        <p:spPr>
          <a:xfrm>
            <a:off x="296740" y="3321843"/>
            <a:ext cx="8605472" cy="4214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Users</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ORDER BY</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email</a:t>
            </a:r>
          </a:p>
        </p:txBody>
      </p:sp>
      <p:sp>
        <p:nvSpPr>
          <p:cNvPr id="458" name="Shape 458"/>
          <p:cNvSpPr txBox="1"/>
          <p:nvPr/>
        </p:nvSpPr>
        <p:spPr>
          <a:xfrm>
            <a:off x="109904" y="3986212"/>
            <a:ext cx="8715374" cy="421480"/>
          </a:xfrm>
          <a:prstGeom prst="rect">
            <a:avLst/>
          </a:prstGeom>
          <a:noFill/>
          <a:ln>
            <a:noFill/>
          </a:ln>
        </p:spPr>
        <p:txBody>
          <a:bodyPr lIns="0" tIns="0" rIns="0" bIns="0" anchor="ctr" anchorCtr="0">
            <a:noAutofit/>
          </a:bodyPr>
          <a:lstStyle/>
          <a:p>
            <a:pPr lvl="0" algn="ctr">
              <a:buClr>
                <a:srgbClr val="FF7F00"/>
              </a:buClr>
              <a:buSzPct val="25000"/>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Users</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ORDER BY</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name</a:t>
            </a:r>
            <a:r>
              <a:rPr lang="en-US" sz="2500" u="none" strike="noStrike" cap="none">
                <a:solidFill>
                  <a:srgbClr val="FFFF00"/>
                </a:solidFill>
                <a:latin typeface="Arial" charset="0"/>
                <a:ea typeface="Arial" charset="0"/>
                <a:cs typeface="Arial" charset="0"/>
                <a:sym typeface="Cabin"/>
              </a:rPr>
              <a:t> </a:t>
            </a:r>
            <a:r>
              <a:rPr lang="en-US" sz="2500">
                <a:solidFill>
                  <a:srgbClr val="FF7F00"/>
                </a:solidFill>
                <a:latin typeface="Arial" charset="0"/>
                <a:ea typeface="Arial" charset="0"/>
                <a:cs typeface="Arial" charset="0"/>
                <a:sym typeface="Cabin"/>
              </a:rPr>
              <a:t>DESC</a:t>
            </a:r>
            <a:endParaRPr lang="en" sz="2500" u="none" strike="noStrike" cap="none" dirty="0">
              <a:solidFill>
                <a:srgbClr val="FFFF00"/>
              </a:solidFill>
              <a:latin typeface="Arial" charset="0"/>
              <a:ea typeface="Arial" charset="0"/>
              <a:cs typeface="Arial" charset="0"/>
              <a:sym typeface="Cabi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Shape 463" descr="Screen Shot 2015-08-10 at 8.57.04 AM.png"/>
          <p:cNvPicPr preferRelativeResize="0"/>
          <p:nvPr/>
        </p:nvPicPr>
        <p:blipFill rotWithShape="1">
          <a:blip r:embed="rId3">
            <a:alphaModFix/>
          </a:blip>
          <a:srcRect/>
          <a:stretch/>
        </p:blipFill>
        <p:spPr>
          <a:xfrm>
            <a:off x="1035571" y="264694"/>
            <a:ext cx="7350137" cy="48788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4300" u="none" strike="noStrike" cap="none" dirty="0">
                <a:solidFill>
                  <a:srgbClr val="FFD966"/>
                </a:solidFill>
                <a:latin typeface="Arial" charset="0"/>
                <a:ea typeface="Arial" charset="0"/>
                <a:cs typeface="Arial" charset="0"/>
                <a:sym typeface="Cabin"/>
              </a:rPr>
              <a:t>SQL Summary</a:t>
            </a:r>
          </a:p>
        </p:txBody>
      </p:sp>
      <p:sp>
        <p:nvSpPr>
          <p:cNvPr id="469" name="Shape 469"/>
          <p:cNvSpPr txBox="1"/>
          <p:nvPr/>
        </p:nvSpPr>
        <p:spPr>
          <a:xfrm>
            <a:off x="3097708" y="2950368"/>
            <a:ext cx="2766487"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a:t>
            </a:r>
            <a:r>
              <a:rPr lang="en" sz="1700" i="0" u="none" strike="noStrike" cap="none">
                <a:solidFill>
                  <a:srgbClr val="FFFF00"/>
                </a:solidFill>
                <a:latin typeface="Courier"/>
                <a:ea typeface="Courier New"/>
                <a:cs typeface="Courier"/>
                <a:sym typeface="Courier New"/>
              </a:rPr>
              <a:t> *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a:t>
            </a:r>
          </a:p>
        </p:txBody>
      </p:sp>
      <p:sp>
        <p:nvSpPr>
          <p:cNvPr id="470" name="Shape 470"/>
          <p:cNvSpPr txBox="1"/>
          <p:nvPr/>
        </p:nvSpPr>
        <p:spPr>
          <a:xfrm>
            <a:off x="859928" y="3421856"/>
            <a:ext cx="7242917"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 </a:t>
            </a:r>
            <a:r>
              <a:rPr lang="en" sz="1700" i="0" u="none" strike="noStrike" cap="none">
                <a:solidFill>
                  <a:srgbClr val="FFFF00"/>
                </a:solidFill>
                <a:latin typeface="Courier"/>
                <a:ea typeface="Courier New"/>
                <a:cs typeface="Courier"/>
                <a:sym typeface="Courier New"/>
              </a:rPr>
              <a:t>*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WHERE </a:t>
            </a:r>
            <a:r>
              <a:rPr lang="en" sz="1700" i="0" u="none" strike="noStrike" cap="none">
                <a:solidFill>
                  <a:srgbClr val="FFFF00"/>
                </a:solidFill>
                <a:latin typeface="Courier"/>
                <a:ea typeface="Courier New"/>
                <a:cs typeface="Courier"/>
                <a:sym typeface="Courier New"/>
              </a:rPr>
              <a:t>email='csev@umich.edu'</a:t>
            </a:r>
          </a:p>
        </p:txBody>
      </p:sp>
      <p:sp>
        <p:nvSpPr>
          <p:cNvPr id="471" name="Shape 471"/>
          <p:cNvSpPr txBox="1"/>
          <p:nvPr/>
        </p:nvSpPr>
        <p:spPr>
          <a:xfrm>
            <a:off x="518814" y="2436018"/>
            <a:ext cx="8095612" cy="40719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UPDATE</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SET</a:t>
            </a:r>
            <a:r>
              <a:rPr lang="en" sz="1700" i="0" u="none" strike="noStrike" cap="none">
                <a:solidFill>
                  <a:srgbClr val="FFFF00"/>
                </a:solidFill>
                <a:latin typeface="Courier"/>
                <a:ea typeface="Courier New"/>
                <a:cs typeface="Courier"/>
                <a:sym typeface="Courier New"/>
              </a:rPr>
              <a:t> name="Charles" </a:t>
            </a:r>
            <a:r>
              <a:rPr lang="en" sz="1700" i="0" u="none" strike="noStrike" cap="none">
                <a:solidFill>
                  <a:srgbClr val="FF6600"/>
                </a:solidFill>
                <a:latin typeface="Courier"/>
                <a:ea typeface="Courier New"/>
                <a:cs typeface="Courier"/>
                <a:sym typeface="Courier New"/>
              </a:rPr>
              <a:t>WHERE</a:t>
            </a:r>
            <a:r>
              <a:rPr lang="en" sz="1700" i="0" u="none" strike="noStrike" cap="none">
                <a:solidFill>
                  <a:srgbClr val="FFFF00"/>
                </a:solidFill>
                <a:latin typeface="Courier"/>
                <a:ea typeface="Courier New"/>
                <a:cs typeface="Courier"/>
                <a:sym typeface="Courier New"/>
              </a:rPr>
              <a:t> email='csev@umich.edu'</a:t>
            </a:r>
          </a:p>
        </p:txBody>
      </p:sp>
      <p:sp>
        <p:nvSpPr>
          <p:cNvPr id="472" name="Shape 472"/>
          <p:cNvSpPr txBox="1"/>
          <p:nvPr/>
        </p:nvSpPr>
        <p:spPr>
          <a:xfrm>
            <a:off x="211907" y="1445006"/>
            <a:ext cx="8809424" cy="4142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 sz="1700" i="0" u="none" strike="noStrike" cap="none">
                <a:solidFill>
                  <a:srgbClr val="FF6600"/>
                </a:solidFill>
                <a:latin typeface="Courier"/>
                <a:ea typeface="Courier New"/>
                <a:cs typeface="Courier"/>
                <a:sym typeface="Courier New"/>
              </a:rPr>
              <a:t>INSERT INTO </a:t>
            </a:r>
            <a:r>
              <a:rPr lang="en" sz="1700" i="0" u="none" strike="noStrike" cap="none">
                <a:solidFill>
                  <a:srgbClr val="FFFF00"/>
                </a:solidFill>
                <a:latin typeface="Courier"/>
                <a:ea typeface="Courier New"/>
                <a:cs typeface="Courier"/>
                <a:sym typeface="Courier New"/>
              </a:rPr>
              <a:t>Users (name, email) </a:t>
            </a:r>
            <a:r>
              <a:rPr lang="en" sz="1700" i="0" u="none" strike="noStrike" cap="none">
                <a:solidFill>
                  <a:srgbClr val="FF6600"/>
                </a:solidFill>
                <a:latin typeface="Courier"/>
                <a:ea typeface="Courier New"/>
                <a:cs typeface="Courier"/>
                <a:sym typeface="Courier New"/>
              </a:rPr>
              <a:t>VALUES</a:t>
            </a:r>
            <a:r>
              <a:rPr lang="en" sz="1700" i="0" u="none" strike="noStrike" cap="none">
                <a:solidFill>
                  <a:srgbClr val="FFFF00"/>
                </a:solidFill>
                <a:latin typeface="Courier"/>
                <a:ea typeface="Courier New"/>
                <a:cs typeface="Courier"/>
                <a:sym typeface="Courier New"/>
              </a:rPr>
              <a:t> ('Kristin', 'kf@umich.edu')</a:t>
            </a:r>
          </a:p>
        </p:txBody>
      </p:sp>
      <p:sp>
        <p:nvSpPr>
          <p:cNvPr id="473" name="Shape 473"/>
          <p:cNvSpPr txBox="1"/>
          <p:nvPr/>
        </p:nvSpPr>
        <p:spPr>
          <a:xfrm>
            <a:off x="1167116" y="1908358"/>
            <a:ext cx="6638287"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DELETE FROM </a:t>
            </a:r>
            <a:r>
              <a:rPr lang="en" sz="1700" i="0" u="none" strike="noStrike" cap="none">
                <a:solidFill>
                  <a:srgbClr val="FFFF00"/>
                </a:solidFill>
                <a:latin typeface="Courier"/>
                <a:ea typeface="Courier New"/>
                <a:cs typeface="Courier"/>
                <a:sym typeface="Courier New"/>
              </a:rPr>
              <a:t>Users </a:t>
            </a:r>
            <a:r>
              <a:rPr lang="en" sz="1700" i="0" u="none" strike="noStrike" cap="none">
                <a:solidFill>
                  <a:srgbClr val="FF6600"/>
                </a:solidFill>
                <a:latin typeface="Courier"/>
                <a:ea typeface="Courier New"/>
                <a:cs typeface="Courier"/>
                <a:sym typeface="Courier New"/>
              </a:rPr>
              <a:t>WHERE </a:t>
            </a:r>
            <a:r>
              <a:rPr lang="en" sz="1700" i="0" u="none" strike="noStrike" cap="none">
                <a:solidFill>
                  <a:srgbClr val="FFFF00"/>
                </a:solidFill>
                <a:latin typeface="Courier"/>
                <a:ea typeface="Courier New"/>
                <a:cs typeface="Courier"/>
                <a:sym typeface="Courier New"/>
              </a:rPr>
              <a:t>email='ted@umich.edu'</a:t>
            </a:r>
          </a:p>
        </p:txBody>
      </p:sp>
      <p:sp>
        <p:nvSpPr>
          <p:cNvPr id="474" name="Shape 474"/>
          <p:cNvSpPr txBox="1"/>
          <p:nvPr/>
        </p:nvSpPr>
        <p:spPr>
          <a:xfrm>
            <a:off x="2190452" y="3936206"/>
            <a:ext cx="4588987" cy="42153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a:t>
            </a:r>
            <a:r>
              <a:rPr lang="en" sz="1700" i="0" u="none" strike="noStrike" cap="none">
                <a:solidFill>
                  <a:srgbClr val="FFFF00"/>
                </a:solidFill>
                <a:latin typeface="Courier"/>
                <a:ea typeface="Courier New"/>
                <a:cs typeface="Courier"/>
                <a:sym typeface="Courier New"/>
              </a:rPr>
              <a:t> *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ORDER BY </a:t>
            </a:r>
            <a:r>
              <a:rPr lang="en" sz="1700" i="0" u="none" strike="noStrike" cap="none">
                <a:solidFill>
                  <a:srgbClr val="FFFF00"/>
                </a:solidFill>
                <a:latin typeface="Courier"/>
                <a:ea typeface="Courier New"/>
                <a:cs typeface="Courier"/>
                <a:sym typeface="Courier New"/>
              </a:rPr>
              <a:t>email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This is not too exciting (so far)</a:t>
            </a:r>
          </a:p>
        </p:txBody>
      </p:sp>
      <p:sp>
        <p:nvSpPr>
          <p:cNvPr id="480" name="Shape 480"/>
          <p:cNvSpPr txBox="1">
            <a:spLocks noGrp="1"/>
          </p:cNvSpPr>
          <p:nvPr>
            <p:ph idx="1"/>
          </p:nvPr>
        </p:nvSpPr>
        <p:spPr>
          <a:xfrm>
            <a:off x="650081" y="1768832"/>
            <a:ext cx="7836750" cy="2903236"/>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Tables pretty much look like big fast programmable spreadsheets with rows, columns, and commands</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The power comes when we have more than one table and we can exploit the relationships between the tables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650081" y="135731"/>
            <a:ext cx="4007644" cy="1293019"/>
          </a:xfrm>
        </p:spPr>
        <p:txBody>
          <a:bodyPr/>
          <a:lstStyle/>
          <a:p>
            <a:r>
              <a:rPr lang="en-US" altLang="en-US" sz="4000" dirty="0">
                <a:solidFill>
                  <a:srgbClr val="FFD966"/>
                </a:solidFill>
              </a:rPr>
              <a:t>Random Access</a:t>
            </a:r>
          </a:p>
        </p:txBody>
      </p:sp>
      <p:sp>
        <p:nvSpPr>
          <p:cNvPr id="7170" name="Content Placeholder 2"/>
          <p:cNvSpPr>
            <a:spLocks noGrp="1"/>
          </p:cNvSpPr>
          <p:nvPr>
            <p:ph idx="1"/>
          </p:nvPr>
        </p:nvSpPr>
        <p:spPr>
          <a:xfrm>
            <a:off x="391887" y="1464469"/>
            <a:ext cx="4222976" cy="3207544"/>
          </a:xfrm>
        </p:spPr>
        <p:txBody>
          <a:bodyPr/>
          <a:lstStyle/>
          <a:p>
            <a:r>
              <a:rPr lang="en-US" altLang="en-US" sz="2400" dirty="0">
                <a:solidFill>
                  <a:schemeClr val="bg1"/>
                </a:solidFill>
              </a:rPr>
              <a:t>When you can randomly access data...</a:t>
            </a:r>
          </a:p>
          <a:p>
            <a:r>
              <a:rPr lang="en-US" altLang="en-US" sz="2400" dirty="0">
                <a:solidFill>
                  <a:schemeClr val="bg1"/>
                </a:solidFill>
              </a:rPr>
              <a:t>How can you layout data to be most efficient?</a:t>
            </a:r>
          </a:p>
          <a:p>
            <a:r>
              <a:rPr lang="en-US" altLang="en-US" sz="2400" dirty="0">
                <a:solidFill>
                  <a:schemeClr val="bg1"/>
                </a:solidFill>
              </a:rPr>
              <a:t>Sorting might not be the </a:t>
            </a:r>
            <a:r>
              <a:rPr lang="en-US" altLang="en-US" sz="2400">
                <a:solidFill>
                  <a:schemeClr val="bg1"/>
                </a:solidFill>
              </a:rPr>
              <a:t>best idea</a:t>
            </a:r>
            <a:endParaRPr lang="en-US" altLang="en-US" sz="2400" dirty="0">
              <a:solidFill>
                <a:schemeClr val="bg1"/>
              </a:solidFill>
            </a:endParaRPr>
          </a:p>
        </p:txBody>
      </p:sp>
      <p:pic>
        <p:nvPicPr>
          <p:cNvPr id="7171" name="Picture 3" descr="Innansicht_Festplatte_512_MB_von_Quantu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1157287"/>
            <a:ext cx="3514725" cy="2868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Rectangle 4"/>
          <p:cNvSpPr>
            <a:spLocks noChangeArrowheads="1"/>
          </p:cNvSpPr>
          <p:nvPr/>
        </p:nvSpPr>
        <p:spPr bwMode="auto">
          <a:xfrm>
            <a:off x="1828800" y="4295180"/>
            <a:ext cx="7184827" cy="40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dirty="0">
                <a:solidFill>
                  <a:srgbClr val="FFFFFF"/>
                </a:solidFill>
              </a:rPr>
              <a:t>https://</a:t>
            </a:r>
            <a:r>
              <a:rPr lang="en-US" altLang="en-US" sz="2025" dirty="0" err="1">
                <a:solidFill>
                  <a:srgbClr val="FFFFFF"/>
                </a:solidFill>
              </a:rPr>
              <a:t>en.wikipedia.org</a:t>
            </a:r>
            <a:r>
              <a:rPr lang="en-US" altLang="en-US" sz="2025" dirty="0">
                <a:solidFill>
                  <a:srgbClr val="FFFFFF"/>
                </a:solidFill>
              </a:rPr>
              <a:t>/wiki/</a:t>
            </a:r>
            <a:r>
              <a:rPr lang="en-US" altLang="en-US" sz="2025" dirty="0" err="1">
                <a:solidFill>
                  <a:srgbClr val="FFFFFF"/>
                </a:solidFill>
              </a:rPr>
              <a:t>Hard_disk_drive_platter</a:t>
            </a:r>
            <a:endParaRPr lang="en-US" altLang="en-US" sz="2025" dirty="0">
              <a:solidFill>
                <a:srgbClr val="FFFFFF"/>
              </a:solidFill>
            </a:endParaRPr>
          </a:p>
        </p:txBody>
      </p:sp>
    </p:spTree>
    <p:extLst>
      <p:ext uri="{BB962C8B-B14F-4D97-AF65-F5344CB8AC3E}">
        <p14:creationId xmlns:p14="http://schemas.microsoft.com/office/powerpoint/2010/main" val="639210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a:solidFill>
                  <a:srgbClr val="FFD966"/>
                </a:solidFill>
                <a:latin typeface="Arial" charset="0"/>
                <a:ea typeface="Arial" charset="0"/>
                <a:cs typeface="Arial" charset="0"/>
                <a:sym typeface="Cabin"/>
              </a:rPr>
              <a:t>Complex Data Models and  Relationships</a:t>
            </a:r>
          </a:p>
        </p:txBody>
      </p:sp>
      <p:sp>
        <p:nvSpPr>
          <p:cNvPr id="486" name="Shape 486"/>
          <p:cNvSpPr txBox="1">
            <a:spLocks noGrp="1"/>
          </p:cNvSpPr>
          <p:nvPr>
            <p:ph idx="1"/>
          </p:nvPr>
        </p:nvSpPr>
        <p:spPr>
          <a:prstGeom prst="rect">
            <a:avLst/>
          </a:prstGeom>
          <a:noFill/>
          <a:ln>
            <a:noFill/>
          </a:ln>
        </p:spPr>
        <p:txBody>
          <a:bodyPr lIns="21425" tIns="21425" rIns="21425" bIns="21425"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800" u="sng" strike="noStrike" cap="none">
                <a:solidFill>
                  <a:srgbClr val="FFFF00"/>
                </a:solidFill>
                <a:latin typeface="Arial" charset="0"/>
                <a:ea typeface="Arial" charset="0"/>
                <a:cs typeface="Arial" charset="0"/>
                <a:sym typeface="Cabin"/>
                <a:hlinkClick r:id="rId3"/>
              </a:rPr>
              <a:t>http://en.wikipedia.org/wiki/Relational_model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a:solidFill>
                  <a:srgbClr val="FFD966"/>
                </a:solidFill>
                <a:latin typeface="Arial" charset="0"/>
                <a:ea typeface="Arial" charset="0"/>
                <a:cs typeface="Arial" charset="0"/>
                <a:sym typeface="Cabin"/>
              </a:rPr>
              <a:t>Database Design</a:t>
            </a:r>
          </a:p>
        </p:txBody>
      </p:sp>
      <p:sp>
        <p:nvSpPr>
          <p:cNvPr id="492" name="Shape 492"/>
          <p:cNvSpPr txBox="1">
            <a:spLocks noGrp="1"/>
          </p:cNvSpPr>
          <p:nvPr>
            <p:ph idx="1"/>
          </p:nvPr>
        </p:nvSpPr>
        <p:spPr>
          <a:xfrm>
            <a:off x="650081" y="1598751"/>
            <a:ext cx="7836750" cy="3073316"/>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Database design is an </a:t>
            </a:r>
            <a:r>
              <a:rPr lang="en" sz="2000" u="none" strike="noStrike" cap="none" dirty="0">
                <a:solidFill>
                  <a:srgbClr val="00FF00"/>
                </a:solidFill>
                <a:latin typeface="Arial" charset="0"/>
                <a:ea typeface="Arial" charset="0"/>
                <a:cs typeface="Arial" charset="0"/>
                <a:sym typeface="Cabin"/>
              </a:rPr>
              <a:t>art form</a:t>
            </a:r>
            <a:r>
              <a:rPr lang="en" sz="2000" u="none" strike="noStrike" cap="none" dirty="0">
                <a:solidFill>
                  <a:schemeClr val="lt1"/>
                </a:solidFill>
                <a:latin typeface="Arial" charset="0"/>
                <a:ea typeface="Arial" charset="0"/>
                <a:cs typeface="Arial" charset="0"/>
                <a:sym typeface="Cabin"/>
              </a:rPr>
              <a:t> of its own with particular skills and experience</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Our goal is to avoid the really bad mistakes and design clean and easily understood databases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Others may performance tune things later</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Database design starts with a picture...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Shape 497"/>
          <p:cNvPicPr preferRelativeResize="0"/>
          <p:nvPr/>
        </p:nvPicPr>
        <p:blipFill rotWithShape="1">
          <a:blip r:embed="rId3">
            <a:alphaModFix/>
          </a:blip>
          <a:srcRect/>
          <a:stretch/>
        </p:blipFill>
        <p:spPr>
          <a:xfrm>
            <a:off x="1985962" y="642937"/>
            <a:ext cx="5172074" cy="35575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Shape 502"/>
          <p:cNvPicPr preferRelativeResize="0"/>
          <p:nvPr/>
        </p:nvPicPr>
        <p:blipFill rotWithShape="1">
          <a:blip r:embed="rId3">
            <a:alphaModFix/>
          </a:blip>
          <a:srcRect/>
          <a:stretch/>
        </p:blipFill>
        <p:spPr>
          <a:xfrm>
            <a:off x="1507958" y="474770"/>
            <a:ext cx="6585284" cy="412562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Building a Data Model</a:t>
            </a:r>
          </a:p>
        </p:txBody>
      </p:sp>
      <p:sp>
        <p:nvSpPr>
          <p:cNvPr id="508" name="Shape 508"/>
          <p:cNvSpPr txBox="1">
            <a:spLocks noGrp="1"/>
          </p:cNvSpPr>
          <p:nvPr>
            <p:ph idx="1"/>
          </p:nvPr>
        </p:nvSpPr>
        <p:spPr>
          <a:xfrm>
            <a:off x="650081" y="1610090"/>
            <a:ext cx="7836750" cy="3061977"/>
          </a:xfrm>
          <a:prstGeom prst="rect">
            <a:avLst/>
          </a:prstGeom>
          <a:noFill/>
          <a:ln>
            <a:noFill/>
          </a:ln>
        </p:spPr>
        <p:txBody>
          <a:bodyPr lIns="21425" tIns="21425" rIns="21425" bIns="21425" anchor="t" anchorCtr="0">
            <a:noAutofit/>
          </a:bodyPr>
          <a:lstStyle/>
          <a:p>
            <a:pPr marL="419100" marR="0" lvl="0" indent="-2159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Drawing a picture of the data objects for our application and then figuring out how to represent the objects and their relationships</a:t>
            </a:r>
          </a:p>
          <a:p>
            <a:pPr marL="419100" marR="0" lvl="0" indent="-177800" algn="l" rtl="0">
              <a:lnSpc>
                <a:spcPct val="100000"/>
              </a:lnSpc>
              <a:spcBef>
                <a:spcPts val="20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Basic Rule: Don</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t put the same string data in twice - use a relationship instead</a:t>
            </a:r>
          </a:p>
          <a:p>
            <a:pPr marL="419100" marR="0" lvl="0" indent="-177800" algn="l" rtl="0">
              <a:lnSpc>
                <a:spcPct val="100000"/>
              </a:lnSpc>
              <a:spcBef>
                <a:spcPts val="20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When there is one thing in the </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real world</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there should be one copy of that thing in the database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pSp>
        <p:nvGrpSpPr>
          <p:cNvPr id="4" name="Group 3"/>
          <p:cNvGrpSpPr/>
          <p:nvPr/>
        </p:nvGrpSpPr>
        <p:grpSpPr>
          <a:xfrm>
            <a:off x="1569415" y="593557"/>
            <a:ext cx="5988710" cy="3922295"/>
            <a:chOff x="935831" y="178593"/>
            <a:chExt cx="7416998" cy="4857750"/>
          </a:xfrm>
        </p:grpSpPr>
        <p:pic>
          <p:nvPicPr>
            <p:cNvPr id="513" name="Shape 513"/>
            <p:cNvPicPr preferRelativeResize="0"/>
            <p:nvPr/>
          </p:nvPicPr>
          <p:blipFill rotWithShape="1">
            <a:blip r:embed="rId3">
              <a:alphaModFix/>
            </a:blip>
            <a:srcRect/>
            <a:stretch/>
          </p:blipFill>
          <p:spPr>
            <a:xfrm>
              <a:off x="935831" y="542925"/>
              <a:ext cx="7416998" cy="4493418"/>
            </a:xfrm>
            <a:prstGeom prst="rect">
              <a:avLst/>
            </a:prstGeom>
            <a:noFill/>
            <a:ln>
              <a:noFill/>
            </a:ln>
          </p:spPr>
        </p:pic>
        <p:sp>
          <p:nvSpPr>
            <p:cNvPr id="514" name="Shape 514"/>
            <p:cNvSpPr txBox="1"/>
            <p:nvPr/>
          </p:nvSpPr>
          <p:spPr>
            <a:xfrm>
              <a:off x="1019770" y="178593"/>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Track  </a:t>
              </a:r>
            </a:p>
          </p:txBody>
        </p:sp>
        <p:sp>
          <p:nvSpPr>
            <p:cNvPr id="515" name="Shape 515"/>
            <p:cNvSpPr txBox="1"/>
            <p:nvPr/>
          </p:nvSpPr>
          <p:spPr>
            <a:xfrm>
              <a:off x="3037879" y="178593"/>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Len  </a:t>
              </a:r>
            </a:p>
          </p:txBody>
        </p:sp>
        <p:sp>
          <p:nvSpPr>
            <p:cNvPr id="516" name="Shape 516"/>
            <p:cNvSpPr txBox="1"/>
            <p:nvPr/>
          </p:nvSpPr>
          <p:spPr>
            <a:xfrm>
              <a:off x="3581697" y="178593"/>
              <a:ext cx="812600"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Artist  </a:t>
              </a:r>
            </a:p>
          </p:txBody>
        </p:sp>
        <p:sp>
          <p:nvSpPr>
            <p:cNvPr id="517" name="Shape 517"/>
            <p:cNvSpPr txBox="1"/>
            <p:nvPr/>
          </p:nvSpPr>
          <p:spPr>
            <a:xfrm>
              <a:off x="4699693" y="178593"/>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Album  </a:t>
              </a:r>
            </a:p>
          </p:txBody>
        </p:sp>
        <p:sp>
          <p:nvSpPr>
            <p:cNvPr id="518" name="Shape 518"/>
            <p:cNvSpPr txBox="1"/>
            <p:nvPr/>
          </p:nvSpPr>
          <p:spPr>
            <a:xfrm>
              <a:off x="6003428" y="178593"/>
              <a:ext cx="726876"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Genre</a:t>
              </a:r>
            </a:p>
          </p:txBody>
        </p:sp>
        <p:sp>
          <p:nvSpPr>
            <p:cNvPr id="519" name="Shape 519"/>
            <p:cNvSpPr txBox="1"/>
            <p:nvPr/>
          </p:nvSpPr>
          <p:spPr>
            <a:xfrm>
              <a:off x="6775297" y="178593"/>
              <a:ext cx="81795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Rating</a:t>
              </a:r>
            </a:p>
          </p:txBody>
        </p:sp>
        <p:sp>
          <p:nvSpPr>
            <p:cNvPr id="520" name="Shape 520"/>
            <p:cNvSpPr txBox="1"/>
            <p:nvPr/>
          </p:nvSpPr>
          <p:spPr>
            <a:xfrm>
              <a:off x="7615237" y="178593"/>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Count</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300" u="none" strike="noStrike" cap="none">
                <a:solidFill>
                  <a:srgbClr val="FFD966"/>
                </a:solidFill>
                <a:latin typeface="Arial" charset="0"/>
                <a:ea typeface="Arial" charset="0"/>
                <a:cs typeface="Arial" charset="0"/>
                <a:sym typeface="Cabin"/>
              </a:rPr>
              <a:t>For each </a:t>
            </a:r>
            <a:r>
              <a:rPr lang="en" sz="4300" b="0" i="0" u="none" strike="noStrike" cap="none">
                <a:solidFill>
                  <a:srgbClr val="FFD966"/>
                </a:solidFill>
                <a:latin typeface="Arial"/>
                <a:ea typeface="Arial"/>
                <a:cs typeface="Arial"/>
                <a:sym typeface="Arial"/>
              </a:rPr>
              <a:t>“</a:t>
            </a:r>
            <a:r>
              <a:rPr lang="en" sz="4300" u="none" strike="noStrike" cap="none">
                <a:solidFill>
                  <a:srgbClr val="FFD966"/>
                </a:solidFill>
                <a:latin typeface="Arial" charset="0"/>
                <a:ea typeface="Arial" charset="0"/>
                <a:cs typeface="Arial" charset="0"/>
                <a:sym typeface="Cabin"/>
              </a:rPr>
              <a:t>piece of info</a:t>
            </a:r>
            <a:r>
              <a:rPr lang="en" sz="4300" b="0" i="0" u="none" strike="noStrike" cap="none">
                <a:solidFill>
                  <a:srgbClr val="FFD966"/>
                </a:solidFill>
                <a:latin typeface="Arial"/>
                <a:ea typeface="Arial"/>
                <a:cs typeface="Arial"/>
                <a:sym typeface="Arial"/>
              </a:rPr>
              <a:t>”</a:t>
            </a:r>
            <a:r>
              <a:rPr lang="en" sz="4300" u="none" strike="noStrike" cap="none">
                <a:solidFill>
                  <a:srgbClr val="FFD966"/>
                </a:solidFill>
                <a:latin typeface="Arial" charset="0"/>
                <a:ea typeface="Arial" charset="0"/>
                <a:cs typeface="Arial" charset="0"/>
                <a:sym typeface="Cabin"/>
              </a:rPr>
              <a:t>...</a:t>
            </a:r>
          </a:p>
        </p:txBody>
      </p:sp>
      <p:sp>
        <p:nvSpPr>
          <p:cNvPr id="526" name="Shape 526"/>
          <p:cNvSpPr txBox="1">
            <a:spLocks noGrp="1"/>
          </p:cNvSpPr>
          <p:nvPr>
            <p:ph idx="1"/>
          </p:nvPr>
        </p:nvSpPr>
        <p:spPr>
          <a:xfrm>
            <a:off x="650081" y="1464468"/>
            <a:ext cx="5245393" cy="3207599"/>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Is the column an object or an attribute of another object?</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Once we define objects, we need to define the relationships between objects</a:t>
            </a:r>
          </a:p>
        </p:txBody>
      </p:sp>
      <p:grpSp>
        <p:nvGrpSpPr>
          <p:cNvPr id="2" name="Group 1"/>
          <p:cNvGrpSpPr/>
          <p:nvPr/>
        </p:nvGrpSpPr>
        <p:grpSpPr>
          <a:xfrm>
            <a:off x="6041827" y="1407318"/>
            <a:ext cx="2488392" cy="1817145"/>
            <a:chOff x="6041826" y="1407318"/>
            <a:chExt cx="2836961" cy="2071687"/>
          </a:xfrm>
        </p:grpSpPr>
        <p:sp>
          <p:nvSpPr>
            <p:cNvPr id="527" name="Shape 527"/>
            <p:cNvSpPr txBox="1"/>
            <p:nvPr/>
          </p:nvSpPr>
          <p:spPr>
            <a:xfrm>
              <a:off x="6041826" y="2993231"/>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Track  </a:t>
              </a:r>
            </a:p>
          </p:txBody>
        </p:sp>
        <p:sp>
          <p:nvSpPr>
            <p:cNvPr id="528" name="Shape 528"/>
            <p:cNvSpPr txBox="1"/>
            <p:nvPr/>
          </p:nvSpPr>
          <p:spPr>
            <a:xfrm>
              <a:off x="6366867" y="1507331"/>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Len  </a:t>
              </a:r>
            </a:p>
          </p:txBody>
        </p:sp>
        <p:sp>
          <p:nvSpPr>
            <p:cNvPr id="529" name="Shape 529"/>
            <p:cNvSpPr txBox="1"/>
            <p:nvPr/>
          </p:nvSpPr>
          <p:spPr>
            <a:xfrm>
              <a:off x="6432053" y="2393156"/>
              <a:ext cx="812600"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Artist  </a:t>
              </a:r>
            </a:p>
          </p:txBody>
        </p:sp>
        <p:sp>
          <p:nvSpPr>
            <p:cNvPr id="530" name="Shape 530"/>
            <p:cNvSpPr txBox="1"/>
            <p:nvPr/>
          </p:nvSpPr>
          <p:spPr>
            <a:xfrm>
              <a:off x="7757219" y="1407318"/>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Album  </a:t>
              </a:r>
            </a:p>
          </p:txBody>
        </p:sp>
        <p:sp>
          <p:nvSpPr>
            <p:cNvPr id="531" name="Shape 531"/>
            <p:cNvSpPr txBox="1"/>
            <p:nvPr/>
          </p:nvSpPr>
          <p:spPr>
            <a:xfrm>
              <a:off x="7375028" y="1885950"/>
              <a:ext cx="726876"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Genre</a:t>
              </a:r>
            </a:p>
          </p:txBody>
        </p:sp>
        <p:sp>
          <p:nvSpPr>
            <p:cNvPr id="532" name="Shape 532"/>
            <p:cNvSpPr txBox="1"/>
            <p:nvPr/>
          </p:nvSpPr>
          <p:spPr>
            <a:xfrm>
              <a:off x="8101905" y="2521743"/>
              <a:ext cx="776882"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Rating</a:t>
              </a:r>
            </a:p>
          </p:txBody>
        </p:sp>
        <p:sp>
          <p:nvSpPr>
            <p:cNvPr id="533" name="Shape 533"/>
            <p:cNvSpPr txBox="1"/>
            <p:nvPr/>
          </p:nvSpPr>
          <p:spPr>
            <a:xfrm>
              <a:off x="7436643" y="3128962"/>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Count</a:t>
              </a:r>
            </a:p>
          </p:txBody>
        </p:sp>
      </p:grpSp>
      <p:pic>
        <p:nvPicPr>
          <p:cNvPr id="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p:cNvSpPr>
          <p:nvPr/>
        </p:nvSpPr>
        <p:spPr bwMode="auto">
          <a:xfrm>
            <a:off x="288457" y="598251"/>
            <a:ext cx="753411" cy="311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Track  </a:t>
            </a:r>
          </a:p>
        </p:txBody>
      </p:sp>
      <p:sp>
        <p:nvSpPr>
          <p:cNvPr id="57348" name="Rectangle 4"/>
          <p:cNvSpPr>
            <a:spLocks/>
          </p:cNvSpPr>
          <p:nvPr/>
        </p:nvSpPr>
        <p:spPr bwMode="auto">
          <a:xfrm>
            <a:off x="320675" y="998538"/>
            <a:ext cx="690563"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Album</a:t>
            </a:r>
          </a:p>
        </p:txBody>
      </p:sp>
      <p:sp>
        <p:nvSpPr>
          <p:cNvPr id="57349" name="Rectangle 5"/>
          <p:cNvSpPr>
            <a:spLocks/>
          </p:cNvSpPr>
          <p:nvPr/>
        </p:nvSpPr>
        <p:spPr bwMode="auto">
          <a:xfrm>
            <a:off x="360363" y="1398588"/>
            <a:ext cx="61118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Artist</a:t>
            </a:r>
          </a:p>
        </p:txBody>
      </p:sp>
      <p:sp>
        <p:nvSpPr>
          <p:cNvPr id="57350" name="Rectangle 6"/>
          <p:cNvSpPr>
            <a:spLocks/>
          </p:cNvSpPr>
          <p:nvPr/>
        </p:nvSpPr>
        <p:spPr bwMode="auto">
          <a:xfrm>
            <a:off x="331788" y="1798638"/>
            <a:ext cx="6699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Genre</a:t>
            </a:r>
          </a:p>
        </p:txBody>
      </p:sp>
      <p:grpSp>
        <p:nvGrpSpPr>
          <p:cNvPr id="3" name="Group 2"/>
          <p:cNvGrpSpPr>
            <a:grpSpLocks/>
          </p:cNvGrpSpPr>
          <p:nvPr/>
        </p:nvGrpSpPr>
        <p:grpSpPr bwMode="auto">
          <a:xfrm>
            <a:off x="328613" y="2198688"/>
            <a:ext cx="673100" cy="1111250"/>
            <a:chOff x="585028" y="3907652"/>
            <a:chExt cx="1196911" cy="1976397"/>
          </a:xfrm>
        </p:grpSpPr>
        <p:sp>
          <p:nvSpPr>
            <p:cNvPr id="32785" name="Rectangle 3"/>
            <p:cNvSpPr>
              <a:spLocks/>
            </p:cNvSpPr>
            <p:nvPr/>
          </p:nvSpPr>
          <p:spPr bwMode="auto">
            <a:xfrm>
              <a:off x="714882" y="4619155"/>
              <a:ext cx="937204" cy="55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Len  </a:t>
              </a:r>
            </a:p>
          </p:txBody>
        </p:sp>
        <p:sp>
          <p:nvSpPr>
            <p:cNvPr id="32786" name="Rectangle 7"/>
            <p:cNvSpPr>
              <a:spLocks/>
            </p:cNvSpPr>
            <p:nvPr/>
          </p:nvSpPr>
          <p:spPr bwMode="auto">
            <a:xfrm>
              <a:off x="604787" y="3907652"/>
              <a:ext cx="1157390" cy="55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Rating</a:t>
              </a:r>
            </a:p>
          </p:txBody>
        </p:sp>
        <p:sp>
          <p:nvSpPr>
            <p:cNvPr id="32787" name="Rectangle 8"/>
            <p:cNvSpPr>
              <a:spLocks/>
            </p:cNvSpPr>
            <p:nvPr/>
          </p:nvSpPr>
          <p:spPr bwMode="auto">
            <a:xfrm>
              <a:off x="585028" y="5330658"/>
              <a:ext cx="1196911" cy="55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Count</a:t>
              </a:r>
            </a:p>
          </p:txBody>
        </p:sp>
      </p:grpSp>
      <p:pic>
        <p:nvPicPr>
          <p:cNvPr id="204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68518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734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734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73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p:bldP spid="57349" grpId="0"/>
      <p:bldP spid="573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p:cNvSpPr>
          <p:nvPr/>
        </p:nvSpPr>
        <p:spPr bwMode="auto">
          <a:xfrm>
            <a:off x="288457" y="598251"/>
            <a:ext cx="753411" cy="311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Track  </a:t>
            </a:r>
          </a:p>
        </p:txBody>
      </p:sp>
      <p:sp>
        <p:nvSpPr>
          <p:cNvPr id="57348" name="Rectangle 4"/>
          <p:cNvSpPr>
            <a:spLocks/>
          </p:cNvSpPr>
          <p:nvPr/>
        </p:nvSpPr>
        <p:spPr bwMode="auto">
          <a:xfrm>
            <a:off x="320675" y="998538"/>
            <a:ext cx="690563"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Album</a:t>
            </a:r>
          </a:p>
        </p:txBody>
      </p:sp>
      <p:sp>
        <p:nvSpPr>
          <p:cNvPr id="57349" name="Rectangle 5"/>
          <p:cNvSpPr>
            <a:spLocks/>
          </p:cNvSpPr>
          <p:nvPr/>
        </p:nvSpPr>
        <p:spPr bwMode="auto">
          <a:xfrm>
            <a:off x="360363" y="1398588"/>
            <a:ext cx="61118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Artist</a:t>
            </a:r>
          </a:p>
        </p:txBody>
      </p:sp>
      <p:sp>
        <p:nvSpPr>
          <p:cNvPr id="57350" name="Rectangle 6"/>
          <p:cNvSpPr>
            <a:spLocks/>
          </p:cNvSpPr>
          <p:nvPr/>
        </p:nvSpPr>
        <p:spPr bwMode="auto">
          <a:xfrm>
            <a:off x="331788" y="1798638"/>
            <a:ext cx="6699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Genre</a:t>
            </a:r>
          </a:p>
        </p:txBody>
      </p:sp>
      <p:grpSp>
        <p:nvGrpSpPr>
          <p:cNvPr id="3" name="Group 2"/>
          <p:cNvGrpSpPr>
            <a:grpSpLocks/>
          </p:cNvGrpSpPr>
          <p:nvPr/>
        </p:nvGrpSpPr>
        <p:grpSpPr bwMode="auto">
          <a:xfrm>
            <a:off x="328613" y="2198688"/>
            <a:ext cx="673100" cy="1111250"/>
            <a:chOff x="585028" y="3907652"/>
            <a:chExt cx="1196911" cy="1976397"/>
          </a:xfrm>
        </p:grpSpPr>
        <p:sp>
          <p:nvSpPr>
            <p:cNvPr id="32785" name="Rectangle 3"/>
            <p:cNvSpPr>
              <a:spLocks/>
            </p:cNvSpPr>
            <p:nvPr/>
          </p:nvSpPr>
          <p:spPr bwMode="auto">
            <a:xfrm>
              <a:off x="714882" y="4619155"/>
              <a:ext cx="937204" cy="55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Len  </a:t>
              </a:r>
            </a:p>
          </p:txBody>
        </p:sp>
        <p:sp>
          <p:nvSpPr>
            <p:cNvPr id="32786" name="Rectangle 7"/>
            <p:cNvSpPr>
              <a:spLocks/>
            </p:cNvSpPr>
            <p:nvPr/>
          </p:nvSpPr>
          <p:spPr bwMode="auto">
            <a:xfrm>
              <a:off x="604787" y="3907652"/>
              <a:ext cx="1157390" cy="55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Rating</a:t>
              </a:r>
            </a:p>
          </p:txBody>
        </p:sp>
        <p:sp>
          <p:nvSpPr>
            <p:cNvPr id="32787" name="Rectangle 8"/>
            <p:cNvSpPr>
              <a:spLocks/>
            </p:cNvSpPr>
            <p:nvPr/>
          </p:nvSpPr>
          <p:spPr bwMode="auto">
            <a:xfrm>
              <a:off x="585028" y="5330658"/>
              <a:ext cx="1196911" cy="55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Count</a:t>
              </a:r>
            </a:p>
          </p:txBody>
        </p:sp>
      </p:grpSp>
      <p:sp>
        <p:nvSpPr>
          <p:cNvPr id="57353" name="Rectangle 9"/>
          <p:cNvSpPr>
            <a:spLocks/>
          </p:cNvSpPr>
          <p:nvPr/>
        </p:nvSpPr>
        <p:spPr bwMode="auto">
          <a:xfrm>
            <a:off x="7192963" y="427038"/>
            <a:ext cx="1322387" cy="1763712"/>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Track</a:t>
            </a:r>
          </a:p>
          <a:p>
            <a:pPr algn="ctr" eaLnBrk="1" hangingPunct="1">
              <a:defRPr/>
            </a:pPr>
            <a:endParaRPr lang="en-US" altLang="en-US" sz="2025" dirty="0">
              <a:solidFill>
                <a:schemeClr val="bg1"/>
              </a:solidFill>
            </a:endParaRPr>
          </a:p>
          <a:p>
            <a:pPr algn="ctr" eaLnBrk="1" hangingPunct="1">
              <a:defRPr/>
            </a:pPr>
            <a:r>
              <a:rPr lang="en-US" altLang="en-US" sz="2025" dirty="0">
                <a:solidFill>
                  <a:schemeClr val="bg1"/>
                </a:solidFill>
              </a:rPr>
              <a:t>Rating</a:t>
            </a:r>
          </a:p>
          <a:p>
            <a:pPr algn="ctr" eaLnBrk="1" hangingPunct="1">
              <a:defRPr/>
            </a:pPr>
            <a:r>
              <a:rPr lang="en-US" altLang="en-US" sz="2025" dirty="0">
                <a:solidFill>
                  <a:schemeClr val="bg1"/>
                </a:solidFill>
              </a:rPr>
              <a:t>Len</a:t>
            </a:r>
          </a:p>
          <a:p>
            <a:pPr algn="ctr" eaLnBrk="1" hangingPunct="1">
              <a:defRPr/>
            </a:pPr>
            <a:r>
              <a:rPr lang="en-US" altLang="en-US" sz="2025" dirty="0">
                <a:solidFill>
                  <a:schemeClr val="bg1"/>
                </a:solidFill>
              </a:rPr>
              <a:t>Count</a:t>
            </a:r>
          </a:p>
        </p:txBody>
      </p:sp>
      <p:sp>
        <p:nvSpPr>
          <p:cNvPr id="57354" name="Rectangle 10"/>
          <p:cNvSpPr>
            <a:spLocks/>
          </p:cNvSpPr>
          <p:nvPr/>
        </p:nvSpPr>
        <p:spPr bwMode="auto">
          <a:xfrm>
            <a:off x="4049713" y="1557338"/>
            <a:ext cx="1322387" cy="793750"/>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rPr>
              <a:t>Album</a:t>
            </a:r>
          </a:p>
        </p:txBody>
      </p:sp>
      <p:sp>
        <p:nvSpPr>
          <p:cNvPr id="57355" name="Line 11"/>
          <p:cNvSpPr>
            <a:spLocks noChangeShapeType="1"/>
          </p:cNvSpPr>
          <p:nvPr/>
        </p:nvSpPr>
        <p:spPr bwMode="auto">
          <a:xfrm rot="10800000" flipH="1">
            <a:off x="5510213" y="1235075"/>
            <a:ext cx="1520825" cy="641350"/>
          </a:xfrm>
          <a:prstGeom prst="line">
            <a:avLst/>
          </a:prstGeom>
          <a:noFill/>
          <a:ln w="889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1139">
              <a:solidFill>
                <a:schemeClr val="bg1"/>
              </a:solidFill>
            </a:endParaRPr>
          </a:p>
        </p:txBody>
      </p:sp>
      <p:sp>
        <p:nvSpPr>
          <p:cNvPr id="57356" name="Rectangle 12"/>
          <p:cNvSpPr>
            <a:spLocks/>
          </p:cNvSpPr>
          <p:nvPr/>
        </p:nvSpPr>
        <p:spPr bwMode="auto">
          <a:xfrm>
            <a:off x="5862638" y="1890713"/>
            <a:ext cx="1108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sp>
        <p:nvSpPr>
          <p:cNvPr id="57357" name="Rectangle 13"/>
          <p:cNvSpPr>
            <a:spLocks/>
          </p:cNvSpPr>
          <p:nvPr/>
        </p:nvSpPr>
        <p:spPr bwMode="auto">
          <a:xfrm>
            <a:off x="1871663" y="542925"/>
            <a:ext cx="1320800" cy="792163"/>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Artist</a:t>
            </a:r>
          </a:p>
        </p:txBody>
      </p:sp>
      <p:sp>
        <p:nvSpPr>
          <p:cNvPr id="57358" name="Line 14"/>
          <p:cNvSpPr>
            <a:spLocks noChangeShapeType="1"/>
          </p:cNvSpPr>
          <p:nvPr/>
        </p:nvSpPr>
        <p:spPr bwMode="auto">
          <a:xfrm>
            <a:off x="2890838" y="1446213"/>
            <a:ext cx="1050925" cy="493712"/>
          </a:xfrm>
          <a:prstGeom prst="line">
            <a:avLst/>
          </a:prstGeom>
          <a:noFill/>
          <a:ln w="889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1139">
              <a:solidFill>
                <a:schemeClr val="bg1"/>
              </a:solidFill>
            </a:endParaRPr>
          </a:p>
        </p:txBody>
      </p:sp>
      <p:sp>
        <p:nvSpPr>
          <p:cNvPr id="57359" name="Rectangle 15"/>
          <p:cNvSpPr>
            <a:spLocks/>
          </p:cNvSpPr>
          <p:nvPr/>
        </p:nvSpPr>
        <p:spPr bwMode="auto">
          <a:xfrm>
            <a:off x="3598863" y="998538"/>
            <a:ext cx="1108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sp>
        <p:nvSpPr>
          <p:cNvPr id="57360" name="Rectangle 16"/>
          <p:cNvSpPr>
            <a:spLocks/>
          </p:cNvSpPr>
          <p:nvPr/>
        </p:nvSpPr>
        <p:spPr bwMode="auto">
          <a:xfrm>
            <a:off x="5414963" y="2757488"/>
            <a:ext cx="1320800" cy="793750"/>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rPr>
              <a:t>Genre</a:t>
            </a:r>
          </a:p>
        </p:txBody>
      </p:sp>
      <p:sp>
        <p:nvSpPr>
          <p:cNvPr id="57361" name="Line 17"/>
          <p:cNvSpPr>
            <a:spLocks noChangeShapeType="1"/>
          </p:cNvSpPr>
          <p:nvPr/>
        </p:nvSpPr>
        <p:spPr bwMode="auto">
          <a:xfrm rot="10800000" flipH="1">
            <a:off x="6910388" y="2212975"/>
            <a:ext cx="692150" cy="839788"/>
          </a:xfrm>
          <a:prstGeom prst="line">
            <a:avLst/>
          </a:prstGeom>
          <a:noFill/>
          <a:ln w="889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1139">
              <a:solidFill>
                <a:schemeClr val="bg1"/>
              </a:solidFill>
            </a:endParaRPr>
          </a:p>
        </p:txBody>
      </p:sp>
      <p:sp>
        <p:nvSpPr>
          <p:cNvPr id="57362" name="Rectangle 18"/>
          <p:cNvSpPr>
            <a:spLocks/>
          </p:cNvSpPr>
          <p:nvPr/>
        </p:nvSpPr>
        <p:spPr bwMode="auto">
          <a:xfrm>
            <a:off x="7299325" y="2705100"/>
            <a:ext cx="110648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pic>
        <p:nvPicPr>
          <p:cNvPr id="204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683072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5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734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5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734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499"/>
                                          </p:stCondLst>
                                        </p:cTn>
                                        <p:tgtEl>
                                          <p:spTgt spid="573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73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7357"/>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5734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499"/>
                                          </p:stCondLst>
                                        </p:cTn>
                                        <p:tgtEl>
                                          <p:spTgt spid="573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73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7360"/>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5735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499"/>
                                          </p:stCondLst>
                                        </p:cTn>
                                        <p:tgtEl>
                                          <p:spTgt spid="573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57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p:bldP spid="57349" grpId="0"/>
      <p:bldP spid="57350" grpId="0"/>
      <p:bldP spid="57353" grpId="0" animBg="1"/>
      <p:bldP spid="57354" grpId="0" animBg="1"/>
      <p:bldP spid="57356" grpId="0" autoUpdateAnimBg="0"/>
      <p:bldP spid="57357" grpId="0" animBg="1"/>
      <p:bldP spid="57359" grpId="0" autoUpdateAnimBg="0"/>
      <p:bldP spid="57360" grpId="0" animBg="1"/>
      <p:bldP spid="5736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Rectangle 9"/>
          <p:cNvSpPr>
            <a:spLocks/>
          </p:cNvSpPr>
          <p:nvPr/>
        </p:nvSpPr>
        <p:spPr bwMode="auto">
          <a:xfrm>
            <a:off x="7192963" y="427038"/>
            <a:ext cx="1322387" cy="1763712"/>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Track</a:t>
            </a:r>
          </a:p>
          <a:p>
            <a:pPr algn="ctr" eaLnBrk="1" hangingPunct="1">
              <a:defRPr/>
            </a:pPr>
            <a:endParaRPr lang="en-US" altLang="en-US" sz="2025" dirty="0">
              <a:solidFill>
                <a:schemeClr val="bg1"/>
              </a:solidFill>
            </a:endParaRPr>
          </a:p>
          <a:p>
            <a:pPr algn="ctr" eaLnBrk="1" hangingPunct="1">
              <a:defRPr/>
            </a:pPr>
            <a:r>
              <a:rPr lang="en-US" altLang="en-US" sz="2025" dirty="0">
                <a:solidFill>
                  <a:schemeClr val="bg1"/>
                </a:solidFill>
              </a:rPr>
              <a:t>Rating</a:t>
            </a:r>
          </a:p>
          <a:p>
            <a:pPr algn="ctr" eaLnBrk="1" hangingPunct="1">
              <a:defRPr/>
            </a:pPr>
            <a:r>
              <a:rPr lang="en-US" altLang="en-US" sz="2025" dirty="0">
                <a:solidFill>
                  <a:schemeClr val="bg1"/>
                </a:solidFill>
              </a:rPr>
              <a:t>Len</a:t>
            </a:r>
          </a:p>
          <a:p>
            <a:pPr algn="ctr" eaLnBrk="1" hangingPunct="1">
              <a:defRPr/>
            </a:pPr>
            <a:r>
              <a:rPr lang="en-US" altLang="en-US" sz="2025" dirty="0">
                <a:solidFill>
                  <a:schemeClr val="bg1"/>
                </a:solidFill>
              </a:rPr>
              <a:t>Count</a:t>
            </a:r>
          </a:p>
        </p:txBody>
      </p:sp>
      <p:sp>
        <p:nvSpPr>
          <p:cNvPr id="34826" name="Rectangle 10"/>
          <p:cNvSpPr>
            <a:spLocks/>
          </p:cNvSpPr>
          <p:nvPr/>
        </p:nvSpPr>
        <p:spPr bwMode="auto">
          <a:xfrm>
            <a:off x="4049713" y="1557338"/>
            <a:ext cx="1322387" cy="793750"/>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Album</a:t>
            </a:r>
          </a:p>
        </p:txBody>
      </p:sp>
      <p:sp>
        <p:nvSpPr>
          <p:cNvPr id="34827" name="Line 11"/>
          <p:cNvSpPr>
            <a:spLocks noChangeShapeType="1"/>
          </p:cNvSpPr>
          <p:nvPr/>
        </p:nvSpPr>
        <p:spPr bwMode="auto">
          <a:xfrm rot="10800000" flipH="1">
            <a:off x="5510213" y="1235075"/>
            <a:ext cx="1520825" cy="641350"/>
          </a:xfrm>
          <a:prstGeom prst="line">
            <a:avLst/>
          </a:prstGeom>
          <a:noFill/>
          <a:ln w="889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1139">
              <a:solidFill>
                <a:schemeClr val="bg1"/>
              </a:solidFill>
            </a:endParaRPr>
          </a:p>
        </p:txBody>
      </p:sp>
      <p:sp>
        <p:nvSpPr>
          <p:cNvPr id="34828" name="Rectangle 12"/>
          <p:cNvSpPr>
            <a:spLocks/>
          </p:cNvSpPr>
          <p:nvPr/>
        </p:nvSpPr>
        <p:spPr bwMode="auto">
          <a:xfrm>
            <a:off x="5862638" y="1890713"/>
            <a:ext cx="1108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sp>
        <p:nvSpPr>
          <p:cNvPr id="34829" name="Rectangle 13"/>
          <p:cNvSpPr>
            <a:spLocks/>
          </p:cNvSpPr>
          <p:nvPr/>
        </p:nvSpPr>
        <p:spPr bwMode="auto">
          <a:xfrm>
            <a:off x="1871663" y="542925"/>
            <a:ext cx="1320800" cy="792163"/>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Artist</a:t>
            </a:r>
          </a:p>
        </p:txBody>
      </p:sp>
      <p:sp>
        <p:nvSpPr>
          <p:cNvPr id="34830" name="Line 14"/>
          <p:cNvSpPr>
            <a:spLocks noChangeShapeType="1"/>
          </p:cNvSpPr>
          <p:nvPr/>
        </p:nvSpPr>
        <p:spPr bwMode="auto">
          <a:xfrm>
            <a:off x="2890838" y="1446213"/>
            <a:ext cx="1050925" cy="493712"/>
          </a:xfrm>
          <a:prstGeom prst="line">
            <a:avLst/>
          </a:prstGeom>
          <a:noFill/>
          <a:ln w="889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1139">
              <a:solidFill>
                <a:schemeClr val="bg1"/>
              </a:solidFill>
            </a:endParaRPr>
          </a:p>
        </p:txBody>
      </p:sp>
      <p:sp>
        <p:nvSpPr>
          <p:cNvPr id="34831" name="Rectangle 15"/>
          <p:cNvSpPr>
            <a:spLocks/>
          </p:cNvSpPr>
          <p:nvPr/>
        </p:nvSpPr>
        <p:spPr bwMode="auto">
          <a:xfrm>
            <a:off x="3598863" y="998538"/>
            <a:ext cx="1108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sp>
        <p:nvSpPr>
          <p:cNvPr id="34832" name="Rectangle 16"/>
          <p:cNvSpPr>
            <a:spLocks/>
          </p:cNvSpPr>
          <p:nvPr/>
        </p:nvSpPr>
        <p:spPr bwMode="auto">
          <a:xfrm>
            <a:off x="5414963" y="2757488"/>
            <a:ext cx="1320800" cy="793750"/>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Genre</a:t>
            </a:r>
          </a:p>
        </p:txBody>
      </p:sp>
      <p:sp>
        <p:nvSpPr>
          <p:cNvPr id="34833" name="Line 17"/>
          <p:cNvSpPr>
            <a:spLocks noChangeShapeType="1"/>
          </p:cNvSpPr>
          <p:nvPr/>
        </p:nvSpPr>
        <p:spPr bwMode="auto">
          <a:xfrm rot="10800000" flipH="1">
            <a:off x="6910388" y="2212975"/>
            <a:ext cx="692150" cy="839788"/>
          </a:xfrm>
          <a:prstGeom prst="line">
            <a:avLst/>
          </a:prstGeom>
          <a:noFill/>
          <a:ln w="889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1139">
              <a:solidFill>
                <a:schemeClr val="bg1"/>
              </a:solidFill>
            </a:endParaRPr>
          </a:p>
        </p:txBody>
      </p:sp>
      <p:sp>
        <p:nvSpPr>
          <p:cNvPr id="34834" name="Rectangle 18"/>
          <p:cNvSpPr>
            <a:spLocks/>
          </p:cNvSpPr>
          <p:nvPr/>
        </p:nvSpPr>
        <p:spPr bwMode="auto">
          <a:xfrm>
            <a:off x="7299325" y="2705100"/>
            <a:ext cx="110648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pic>
        <p:nvPicPr>
          <p:cNvPr id="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08428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Relational Databases</a:t>
            </a:r>
          </a:p>
        </p:txBody>
      </p:sp>
      <p:sp>
        <p:nvSpPr>
          <p:cNvPr id="222" name="Shape 222"/>
          <p:cNvSpPr txBox="1"/>
          <p:nvPr/>
        </p:nvSpPr>
        <p:spPr>
          <a:xfrm>
            <a:off x="1780311" y="4387702"/>
            <a:ext cx="5783906"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http://en.wikipedia.org/wiki/Relational_database</a:t>
            </a:r>
          </a:p>
        </p:txBody>
      </p:sp>
      <p:sp>
        <p:nvSpPr>
          <p:cNvPr id="223" name="Shape 223"/>
          <p:cNvSpPr txBox="1"/>
          <p:nvPr/>
        </p:nvSpPr>
        <p:spPr>
          <a:xfrm>
            <a:off x="1082843" y="1496615"/>
            <a:ext cx="7178842" cy="25574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500" u="none" strike="noStrike" cap="none" dirty="0">
                <a:solidFill>
                  <a:srgbClr val="FFFFFF"/>
                </a:solidFill>
                <a:latin typeface="Arial" charset="0"/>
                <a:ea typeface="Arial" charset="0"/>
                <a:cs typeface="Arial" charset="0"/>
                <a:sym typeface="Cabin"/>
              </a:rPr>
              <a:t>Relational databases model data by storing rows and columns in tables.  The power of the relational database lies in its ability to efficiently retrieve data from those tables and in particular where there are multiple tables and the relationships between those tables involved in the query.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899554" y="864393"/>
            <a:ext cx="7140250" cy="1735930"/>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dirty="0">
                <a:solidFill>
                  <a:srgbClr val="FFD966"/>
                </a:solidFill>
                <a:latin typeface="Arial" charset="0"/>
                <a:ea typeface="Arial" charset="0"/>
                <a:cs typeface="Arial" charset="0"/>
                <a:sym typeface="Cabin"/>
              </a:rPr>
              <a:t>Representing Relationships in a Database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Database Normalization (3NF)</a:t>
            </a:r>
          </a:p>
        </p:txBody>
      </p:sp>
      <p:sp>
        <p:nvSpPr>
          <p:cNvPr id="585" name="Shape 585"/>
          <p:cNvSpPr txBox="1">
            <a:spLocks noGrp="1"/>
          </p:cNvSpPr>
          <p:nvPr>
            <p:ph idx="1"/>
          </p:nvPr>
        </p:nvSpPr>
        <p:spPr>
          <a:xfrm>
            <a:off x="650081" y="1621428"/>
            <a:ext cx="7836750" cy="3050639"/>
          </a:xfrm>
          <a:prstGeom prst="rect">
            <a:avLst/>
          </a:prstGeom>
          <a:noFill/>
          <a:ln>
            <a:noFill/>
          </a:ln>
        </p:spPr>
        <p:txBody>
          <a:bodyPr lIns="21425" tIns="21425" rIns="21425" bIns="21425" anchor="t" anchorCtr="0">
            <a:noAutofit/>
          </a:bodyPr>
          <a:lstStyle/>
          <a:p>
            <a:pPr marL="457200" marR="0" lvl="0" indent="-355600" algn="l" rtl="0">
              <a:lnSpc>
                <a:spcPct val="100000"/>
              </a:lnSpc>
              <a:spcBef>
                <a:spcPts val="0"/>
              </a:spcBef>
              <a:spcAft>
                <a:spcPts val="0"/>
              </a:spcAft>
              <a:buClr>
                <a:schemeClr val="lt1"/>
              </a:buClr>
              <a:buSzPct val="100000"/>
              <a:buFont typeface="Cabin"/>
            </a:pPr>
            <a:r>
              <a:rPr lang="en" sz="2000" u="none" strike="noStrike" cap="none" dirty="0">
                <a:solidFill>
                  <a:schemeClr val="lt1"/>
                </a:solidFill>
                <a:latin typeface="Arial" charset="0"/>
                <a:ea typeface="Arial" charset="0"/>
                <a:cs typeface="Arial" charset="0"/>
                <a:sym typeface="Cabin"/>
              </a:rPr>
              <a:t>There is *tons* of database theory - way too much to understand without excessive predicate calculus</a:t>
            </a:r>
          </a:p>
          <a:p>
            <a:pPr marL="457200" marR="0" lvl="0" indent="-355600" algn="l" rtl="0">
              <a:lnSpc>
                <a:spcPct val="100000"/>
              </a:lnSpc>
              <a:spcBef>
                <a:spcPts val="600"/>
              </a:spcBef>
              <a:spcAft>
                <a:spcPts val="0"/>
              </a:spcAft>
              <a:buSzPct val="100000"/>
              <a:buFont typeface="Cabin"/>
            </a:pPr>
            <a:r>
              <a:rPr lang="en" sz="2000" u="none" strike="noStrike" cap="none" dirty="0">
                <a:solidFill>
                  <a:srgbClr val="00FF00"/>
                </a:solidFill>
                <a:latin typeface="Arial" charset="0"/>
                <a:ea typeface="Arial" charset="0"/>
                <a:cs typeface="Arial" charset="0"/>
                <a:sym typeface="Cabin"/>
              </a:rPr>
              <a:t>Do not replicate data</a:t>
            </a:r>
            <a:r>
              <a:rPr lang="en" sz="2000" u="none" strike="noStrike" cap="none" dirty="0">
                <a:solidFill>
                  <a:schemeClr val="lt1"/>
                </a:solidFill>
                <a:latin typeface="Arial" charset="0"/>
                <a:ea typeface="Arial" charset="0"/>
                <a:cs typeface="Arial" charset="0"/>
                <a:sym typeface="Cabin"/>
              </a:rPr>
              <a:t> - reference data - point at data</a:t>
            </a:r>
          </a:p>
          <a:p>
            <a:pPr marL="457200" marR="0" lvl="0" indent="-355600" algn="l" rtl="0">
              <a:lnSpc>
                <a:spcPct val="100000"/>
              </a:lnSpc>
              <a:spcBef>
                <a:spcPts val="600"/>
              </a:spcBef>
              <a:spcAft>
                <a:spcPts val="0"/>
              </a:spcAft>
              <a:buSzPct val="100000"/>
              <a:buFont typeface="Cabin"/>
            </a:pPr>
            <a:r>
              <a:rPr lang="en" sz="2000" u="none" strike="noStrike" cap="none" dirty="0">
                <a:solidFill>
                  <a:schemeClr val="lt1"/>
                </a:solidFill>
                <a:latin typeface="Arial" charset="0"/>
                <a:ea typeface="Arial" charset="0"/>
                <a:cs typeface="Arial" charset="0"/>
                <a:sym typeface="Cabin"/>
              </a:rPr>
              <a:t>Use </a:t>
            </a:r>
            <a:r>
              <a:rPr lang="en" sz="2000" u="none" strike="noStrike" cap="none" dirty="0">
                <a:solidFill>
                  <a:srgbClr val="00FF00"/>
                </a:solidFill>
                <a:latin typeface="Arial" charset="0"/>
                <a:ea typeface="Arial" charset="0"/>
                <a:cs typeface="Arial" charset="0"/>
                <a:sym typeface="Cabin"/>
              </a:rPr>
              <a:t>integers for keys</a:t>
            </a:r>
            <a:r>
              <a:rPr lang="en" sz="2000" u="none" strike="noStrike" cap="none" dirty="0">
                <a:solidFill>
                  <a:schemeClr val="lt1"/>
                </a:solidFill>
                <a:latin typeface="Arial" charset="0"/>
                <a:ea typeface="Arial" charset="0"/>
                <a:cs typeface="Arial" charset="0"/>
                <a:sym typeface="Cabin"/>
              </a:rPr>
              <a:t> and for references</a:t>
            </a:r>
          </a:p>
          <a:p>
            <a:pPr marL="457200" marR="0" lvl="0" indent="-355600" algn="l" rtl="0">
              <a:lnSpc>
                <a:spcPct val="100000"/>
              </a:lnSpc>
              <a:spcBef>
                <a:spcPts val="600"/>
              </a:spcBef>
              <a:spcAft>
                <a:spcPts val="0"/>
              </a:spcAft>
              <a:buSzPct val="100000"/>
            </a:pPr>
            <a:r>
              <a:rPr lang="en" sz="2000" u="none" strike="noStrike" cap="none" dirty="0">
                <a:solidFill>
                  <a:schemeClr val="lt1"/>
                </a:solidFill>
                <a:latin typeface="Arial" charset="0"/>
                <a:ea typeface="Arial" charset="0"/>
                <a:cs typeface="Arial" charset="0"/>
                <a:sym typeface="Cabin"/>
              </a:rPr>
              <a:t>Add a special </a:t>
            </a:r>
            <a:r>
              <a:rPr lang="en" sz="2000" b="0" i="0" u="none" strike="noStrike" cap="none" dirty="0">
                <a:solidFill>
                  <a:schemeClr val="lt1"/>
                </a:solidFill>
                <a:latin typeface="Arial"/>
                <a:ea typeface="Arial"/>
                <a:cs typeface="Arial"/>
                <a:sym typeface="Arial"/>
              </a:rPr>
              <a:t>“</a:t>
            </a:r>
            <a:r>
              <a:rPr lang="en" sz="2000" u="none" strike="noStrike" cap="none" dirty="0">
                <a:solidFill>
                  <a:srgbClr val="FF7F00"/>
                </a:solidFill>
                <a:latin typeface="Arial" charset="0"/>
                <a:ea typeface="Arial" charset="0"/>
                <a:cs typeface="Arial" charset="0"/>
                <a:sym typeface="Cabin"/>
              </a:rPr>
              <a:t>key</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column to each table which we will make references to.   By convention, many programmers call this column </a:t>
            </a:r>
            <a:r>
              <a:rPr lang="en" sz="2000" b="0" i="0" u="none" strike="noStrike" cap="none" dirty="0">
                <a:solidFill>
                  <a:schemeClr val="lt1"/>
                </a:solidFill>
                <a:latin typeface="Arial"/>
                <a:ea typeface="Arial"/>
                <a:cs typeface="Arial"/>
                <a:sym typeface="Arial"/>
              </a:rPr>
              <a:t>“</a:t>
            </a:r>
            <a:r>
              <a:rPr lang="en" sz="2000" u="none" strike="noStrike" cap="none" dirty="0">
                <a:solidFill>
                  <a:srgbClr val="FF7F00"/>
                </a:solidFill>
                <a:latin typeface="Arial" charset="0"/>
                <a:ea typeface="Arial" charset="0"/>
                <a:cs typeface="Arial" charset="0"/>
                <a:sym typeface="Cabin"/>
              </a:rPr>
              <a:t>id</a:t>
            </a:r>
            <a:r>
              <a:rPr lang="en" sz="2000" b="0" i="0" u="none" strike="noStrike" cap="none" dirty="0">
                <a:solidFill>
                  <a:schemeClr val="lt1"/>
                </a:solidFill>
                <a:latin typeface="Arial"/>
                <a:ea typeface="Arial"/>
                <a:cs typeface="Arial"/>
                <a:sym typeface="Arial"/>
              </a:rPr>
              <a:t>”</a:t>
            </a:r>
          </a:p>
        </p:txBody>
      </p:sp>
      <p:sp>
        <p:nvSpPr>
          <p:cNvPr id="586" name="Shape 586"/>
          <p:cNvSpPr txBox="1"/>
          <p:nvPr/>
        </p:nvSpPr>
        <p:spPr>
          <a:xfrm>
            <a:off x="1706540" y="4591617"/>
            <a:ext cx="595552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3"/>
              </a:rPr>
              <a:t>http://en.wikipedia.org/wiki/Database_normalization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Shape 591"/>
          <p:cNvPicPr preferRelativeResize="0"/>
          <p:nvPr/>
        </p:nvPicPr>
        <p:blipFill rotWithShape="1">
          <a:blip r:embed="rId3">
            <a:alphaModFix/>
          </a:blip>
          <a:srcRect/>
          <a:stretch/>
        </p:blipFill>
        <p:spPr>
          <a:xfrm>
            <a:off x="128587" y="707231"/>
            <a:ext cx="8715373" cy="1458217"/>
          </a:xfrm>
          <a:prstGeom prst="rect">
            <a:avLst/>
          </a:prstGeom>
          <a:noFill/>
          <a:ln>
            <a:noFill/>
          </a:ln>
        </p:spPr>
      </p:pic>
      <p:sp>
        <p:nvSpPr>
          <p:cNvPr id="592" name="Shape 592"/>
          <p:cNvSpPr txBox="1"/>
          <p:nvPr/>
        </p:nvSpPr>
        <p:spPr>
          <a:xfrm>
            <a:off x="148232" y="2470781"/>
            <a:ext cx="8836817" cy="205334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We want to keep track of which band is the </a:t>
            </a:r>
            <a:r>
              <a:rPr lang="en" sz="2000" b="0" i="0" u="none" strike="noStrike" cap="none">
                <a:solidFill>
                  <a:schemeClr val="lt1"/>
                </a:solidFill>
                <a:latin typeface="Arial"/>
                <a:ea typeface="Arial"/>
                <a:cs typeface="Arial"/>
                <a:sym typeface="Arial"/>
              </a:rPr>
              <a:t>“</a:t>
            </a:r>
            <a:r>
              <a:rPr lang="en" sz="2000" u="none" strike="noStrike" cap="none">
                <a:solidFill>
                  <a:srgbClr val="FF00FF"/>
                </a:solidFill>
                <a:latin typeface="Arial" charset="0"/>
                <a:ea typeface="Arial" charset="0"/>
                <a:cs typeface="Arial" charset="0"/>
                <a:sym typeface="Cabin"/>
              </a:rPr>
              <a:t>creator</a:t>
            </a:r>
            <a:r>
              <a:rPr lang="en" sz="2000" b="0" i="0" u="none" strike="noStrike" cap="none">
                <a:solidFill>
                  <a:schemeClr val="lt1"/>
                </a:solidFill>
                <a:latin typeface="Arial"/>
                <a:ea typeface="Arial"/>
                <a:cs typeface="Arial"/>
                <a:sym typeface="Arial"/>
              </a:rPr>
              <a:t>”</a:t>
            </a:r>
            <a:r>
              <a:rPr lang="en" sz="2000" u="none" strike="noStrike" cap="none">
                <a:solidFill>
                  <a:schemeClr val="lt1"/>
                </a:solidFill>
                <a:latin typeface="Arial" charset="0"/>
                <a:ea typeface="Arial" charset="0"/>
                <a:cs typeface="Arial" charset="0"/>
                <a:sym typeface="Cabin"/>
              </a:rPr>
              <a:t> of each music track...</a:t>
            </a:r>
            <a:endParaRPr lang="en-US" sz="2000" u="none" strike="noStrike" cap="none">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endParaRPr lang="en" sz="2000" u="none" strike="noStrike" cap="none">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What album</a:t>
            </a:r>
            <a:r>
              <a:rPr lang="en" sz="2000" u="none" strike="noStrike" cap="none">
                <a:solidFill>
                  <a:schemeClr val="lt1"/>
                </a:solidFill>
                <a:latin typeface="Arial" charset="0"/>
                <a:ea typeface="Arial" charset="0"/>
                <a:cs typeface="Arial" charset="0"/>
                <a:sym typeface="Cabin"/>
              </a:rPr>
              <a:t> does this song </a:t>
            </a:r>
            <a:r>
              <a:rPr lang="en" sz="2000" b="0" i="0" u="none" strike="noStrike" cap="none">
                <a:solidFill>
                  <a:schemeClr val="lt1"/>
                </a:solidFill>
                <a:latin typeface="Arial"/>
                <a:ea typeface="Arial"/>
                <a:cs typeface="Arial"/>
                <a:sym typeface="Arial"/>
              </a:rPr>
              <a:t>“</a:t>
            </a:r>
            <a:r>
              <a:rPr lang="en" sz="2000" u="none" strike="noStrike" cap="none">
                <a:solidFill>
                  <a:schemeClr val="lt1"/>
                </a:solidFill>
                <a:latin typeface="Arial" charset="0"/>
                <a:ea typeface="Arial" charset="0"/>
                <a:cs typeface="Arial" charset="0"/>
                <a:sym typeface="Cabin"/>
              </a:rPr>
              <a:t>belong to</a:t>
            </a:r>
            <a:r>
              <a:rPr lang="en" sz="2000" b="0" i="0" u="none" strike="noStrike" cap="none">
                <a:solidFill>
                  <a:schemeClr val="lt1"/>
                </a:solidFill>
                <a:latin typeface="Arial"/>
                <a:ea typeface="Arial"/>
                <a:cs typeface="Arial"/>
                <a:sym typeface="Arial"/>
              </a:rPr>
              <a:t>”</a:t>
            </a:r>
            <a:r>
              <a:rPr lang="en" sz="2000" u="none" strike="noStrike" cap="none">
                <a:solidFill>
                  <a:schemeClr val="lt1"/>
                </a:solidFill>
                <a:latin typeface="Arial" charset="0"/>
                <a:ea typeface="Arial" charset="0"/>
                <a:cs typeface="Arial" charset="0"/>
                <a:sym typeface="Cabin"/>
              </a:rPr>
              <a:t>??</a:t>
            </a:r>
          </a:p>
          <a:p>
            <a:pPr marL="0" marR="0" lvl="0" indent="0" algn="ctr" rtl="0">
              <a:lnSpc>
                <a:spcPct val="100000"/>
              </a:lnSpc>
              <a:spcBef>
                <a:spcPts val="0"/>
              </a:spcBef>
              <a:spcAft>
                <a:spcPts val="0"/>
              </a:spcAft>
              <a:buClr>
                <a:srgbClr val="000000"/>
              </a:buClr>
              <a:buFont typeface="Arial"/>
              <a:buNone/>
            </a:pPr>
            <a:endParaRPr sz="2000" u="none" strike="noStrike" cap="none">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Which album is this song related to?</a:t>
            </a:r>
          </a:p>
        </p:txBody>
      </p:sp>
      <p:cxnSp>
        <p:nvCxnSpPr>
          <p:cNvPr id="593" name="Shape 593"/>
          <p:cNvCxnSpPr/>
          <p:nvPr/>
        </p:nvCxnSpPr>
        <p:spPr>
          <a:xfrm>
            <a:off x="5678387" y="1009054"/>
            <a:ext cx="1198363" cy="840282"/>
          </a:xfrm>
          <a:prstGeom prst="straightConnector1">
            <a:avLst/>
          </a:prstGeom>
          <a:noFill/>
          <a:ln w="63500" cap="rnd" cmpd="sng">
            <a:solidFill>
              <a:srgbClr val="FF00FF"/>
            </a:solidFill>
            <a:prstDash val="solid"/>
            <a:miter/>
            <a:headEnd type="stealth" w="med" len="med"/>
            <a:tailEnd type="none" w="med" len="med"/>
          </a:ln>
        </p:spPr>
      </p:cxnSp>
      <p:cxnSp>
        <p:nvCxnSpPr>
          <p:cNvPr id="594" name="Shape 594"/>
          <p:cNvCxnSpPr/>
          <p:nvPr/>
        </p:nvCxnSpPr>
        <p:spPr>
          <a:xfrm>
            <a:off x="5717678" y="1410890"/>
            <a:ext cx="1395709" cy="889396"/>
          </a:xfrm>
          <a:prstGeom prst="straightConnector1">
            <a:avLst/>
          </a:prstGeom>
          <a:noFill/>
          <a:ln w="63500" cap="rnd" cmpd="sng">
            <a:solidFill>
              <a:srgbClr val="FF00FF"/>
            </a:solidFill>
            <a:prstDash val="solid"/>
            <a:miter/>
            <a:headEnd type="stealth" w="med" len="med"/>
            <a:tailEnd type="none" w="med" len="med"/>
          </a:ln>
        </p:spPr>
      </p:cxnSp>
      <p:cxnSp>
        <p:nvCxnSpPr>
          <p:cNvPr id="595" name="Shape 595"/>
          <p:cNvCxnSpPr/>
          <p:nvPr/>
        </p:nvCxnSpPr>
        <p:spPr>
          <a:xfrm>
            <a:off x="2434232" y="1368028"/>
            <a:ext cx="1037629" cy="778668"/>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2" name="Shape 60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Integer Reference Pattern</a:t>
            </a:r>
          </a:p>
        </p:txBody>
      </p:sp>
      <p:pic>
        <p:nvPicPr>
          <p:cNvPr id="600" name="Shape 600" descr="Screen Shot 2015-08-10 at 11.35.43 AM.png"/>
          <p:cNvPicPr preferRelativeResize="0"/>
          <p:nvPr/>
        </p:nvPicPr>
        <p:blipFill rotWithShape="1">
          <a:blip r:embed="rId3">
            <a:alphaModFix/>
          </a:blip>
          <a:srcRect/>
          <a:stretch/>
        </p:blipFill>
        <p:spPr>
          <a:xfrm>
            <a:off x="1623524" y="3174519"/>
            <a:ext cx="4015687" cy="1460249"/>
          </a:xfrm>
          <a:prstGeom prst="rect">
            <a:avLst/>
          </a:prstGeom>
          <a:noFill/>
          <a:ln>
            <a:noFill/>
          </a:ln>
        </p:spPr>
      </p:pic>
      <p:pic>
        <p:nvPicPr>
          <p:cNvPr id="601" name="Shape 601" descr="Screen Shot 2015-08-10 at 11.36.01 AM.png"/>
          <p:cNvPicPr preferRelativeResize="0"/>
          <p:nvPr/>
        </p:nvPicPr>
        <p:blipFill rotWithShape="1">
          <a:blip r:embed="rId4">
            <a:alphaModFix/>
          </a:blip>
          <a:srcRect/>
          <a:stretch/>
        </p:blipFill>
        <p:spPr>
          <a:xfrm>
            <a:off x="4723353" y="1428691"/>
            <a:ext cx="2644352" cy="1448097"/>
          </a:xfrm>
          <a:prstGeom prst="rect">
            <a:avLst/>
          </a:prstGeom>
          <a:noFill/>
          <a:ln>
            <a:noFill/>
          </a:ln>
        </p:spPr>
      </p:pic>
      <p:sp>
        <p:nvSpPr>
          <p:cNvPr id="603" name="Shape 603"/>
          <p:cNvSpPr/>
          <p:nvPr/>
        </p:nvSpPr>
        <p:spPr>
          <a:xfrm>
            <a:off x="2896602" y="3866461"/>
            <a:ext cx="914102" cy="220645"/>
          </a:xfrm>
          <a:prstGeom prst="roundRect">
            <a:avLst>
              <a:gd name="adj" fmla="val 9257"/>
            </a:avLst>
          </a:prstGeom>
          <a:noFill/>
          <a:ln w="50800" cap="rnd" cmpd="sng">
            <a:solidFill>
              <a:srgbClr val="FF7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cxnSp>
        <p:nvCxnSpPr>
          <p:cNvPr id="604" name="Shape 604"/>
          <p:cNvCxnSpPr>
            <a:endCxn id="603" idx="0"/>
          </p:cNvCxnSpPr>
          <p:nvPr/>
        </p:nvCxnSpPr>
        <p:spPr>
          <a:xfrm flipH="1">
            <a:off x="3353653" y="2590141"/>
            <a:ext cx="1369773" cy="1276318"/>
          </a:xfrm>
          <a:prstGeom prst="straightConnector1">
            <a:avLst/>
          </a:prstGeom>
          <a:noFill/>
          <a:ln w="63500" cap="rnd" cmpd="sng">
            <a:solidFill>
              <a:srgbClr val="FF7F00"/>
            </a:solidFill>
            <a:prstDash val="solid"/>
            <a:miter/>
            <a:headEnd type="stealth" w="med" len="med"/>
            <a:tailEnd type="none" w="med" len="med"/>
          </a:ln>
        </p:spPr>
      </p:cxnSp>
      <p:sp>
        <p:nvSpPr>
          <p:cNvPr id="605" name="Shape 605"/>
          <p:cNvSpPr txBox="1"/>
          <p:nvPr/>
        </p:nvSpPr>
        <p:spPr>
          <a:xfrm>
            <a:off x="1222969" y="1848202"/>
            <a:ext cx="2757244" cy="81925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We use integers to reference rows in another table</a:t>
            </a:r>
          </a:p>
        </p:txBody>
      </p:sp>
      <p:sp>
        <p:nvSpPr>
          <p:cNvPr id="606" name="Shape 606"/>
          <p:cNvSpPr txBox="1"/>
          <p:nvPr/>
        </p:nvSpPr>
        <p:spPr>
          <a:xfrm>
            <a:off x="5710863" y="3199735"/>
            <a:ext cx="802232" cy="30890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Album</a:t>
            </a:r>
          </a:p>
        </p:txBody>
      </p:sp>
      <p:sp>
        <p:nvSpPr>
          <p:cNvPr id="607" name="Shape 607"/>
          <p:cNvSpPr txBox="1"/>
          <p:nvPr/>
        </p:nvSpPr>
        <p:spPr>
          <a:xfrm>
            <a:off x="7468026" y="1448573"/>
            <a:ext cx="591014" cy="30890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Artist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Three Kinds of Keys</a:t>
            </a:r>
          </a:p>
        </p:txBody>
      </p:sp>
      <p:sp>
        <p:nvSpPr>
          <p:cNvPr id="619" name="Shape 619"/>
          <p:cNvSpPr txBox="1">
            <a:spLocks noGrp="1"/>
          </p:cNvSpPr>
          <p:nvPr>
            <p:ph idx="1"/>
          </p:nvPr>
        </p:nvSpPr>
        <p:spPr>
          <a:xfrm>
            <a:off x="650081" y="1689460"/>
            <a:ext cx="5309561" cy="2982607"/>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7F00"/>
                </a:solidFill>
                <a:latin typeface="Arial" charset="0"/>
                <a:ea typeface="Arial" charset="0"/>
                <a:cs typeface="Arial" charset="0"/>
                <a:sym typeface="Cabin"/>
              </a:rPr>
              <a:t>Primary key</a:t>
            </a:r>
            <a:r>
              <a:rPr lang="en" sz="2000" u="none" strike="noStrike" cap="none" dirty="0">
                <a:solidFill>
                  <a:schemeClr val="lt1"/>
                </a:solidFill>
                <a:latin typeface="Arial" charset="0"/>
                <a:ea typeface="Arial" charset="0"/>
                <a:cs typeface="Arial" charset="0"/>
                <a:sym typeface="Cabin"/>
              </a:rPr>
              <a:t> - generally an integer auto-increment field</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Logical key</a:t>
            </a:r>
            <a:r>
              <a:rPr lang="en" sz="2000" u="none" strike="noStrike" cap="none" dirty="0">
                <a:solidFill>
                  <a:schemeClr val="lt1"/>
                </a:solidFill>
                <a:latin typeface="Arial" charset="0"/>
                <a:ea typeface="Arial" charset="0"/>
                <a:cs typeface="Arial" charset="0"/>
                <a:sym typeface="Cabin"/>
              </a:rPr>
              <a:t> - What the outside world uses for lookup</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Foreign key</a:t>
            </a:r>
            <a:r>
              <a:rPr lang="en" sz="2000" u="none" strike="noStrike" cap="none" dirty="0">
                <a:solidFill>
                  <a:schemeClr val="lt1"/>
                </a:solidFill>
                <a:latin typeface="Arial" charset="0"/>
                <a:ea typeface="Arial" charset="0"/>
                <a:cs typeface="Arial" charset="0"/>
                <a:sym typeface="Cabin"/>
              </a:rPr>
              <a:t> - generally an integer key pointing to a row in another table</a:t>
            </a:r>
          </a:p>
        </p:txBody>
      </p:sp>
      <p:sp>
        <p:nvSpPr>
          <p:cNvPr id="620" name="Shape 620"/>
          <p:cNvSpPr txBox="1"/>
          <p:nvPr/>
        </p:nvSpPr>
        <p:spPr>
          <a:xfrm>
            <a:off x="6546176" y="2053828"/>
            <a:ext cx="1322937" cy="1857431"/>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500" u="none" strike="noStrike" cap="none">
                <a:solidFill>
                  <a:srgbClr val="FFFF00"/>
                </a:solidFill>
                <a:latin typeface="Arial" charset="0"/>
                <a:ea typeface="Arial" charset="0"/>
                <a:cs typeface="Arial" charset="0"/>
                <a:sym typeface="Cabin"/>
              </a:rPr>
              <a:t> Album</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rgbClr val="00FF00"/>
              </a:buClr>
              <a:buSzPct val="25000"/>
              <a:buFont typeface="Cabin"/>
              <a:buNone/>
            </a:pPr>
            <a:r>
              <a:rPr lang="en" sz="2500" u="none" strike="noStrike" cap="none">
                <a:solidFill>
                  <a:srgbClr val="00FF00"/>
                </a:solidFill>
                <a:latin typeface="Arial" charset="0"/>
                <a:ea typeface="Arial" charset="0"/>
                <a:cs typeface="Arial" charset="0"/>
                <a:sym typeface="Cabin"/>
              </a:rPr>
              <a:t> title</a:t>
            </a:r>
          </a:p>
          <a:p>
            <a:pPr marL="0" marR="0" lvl="0" indent="0" algn="l" rtl="0">
              <a:lnSpc>
                <a:spcPct val="100000"/>
              </a:lnSpc>
              <a:spcBef>
                <a:spcPts val="0"/>
              </a:spcBef>
              <a:spcAft>
                <a:spcPts val="0"/>
              </a:spcAft>
              <a:buClr>
                <a:srgbClr val="FF00FF"/>
              </a:buClr>
              <a:buSzPct val="25000"/>
              <a:buFont typeface="Cabin"/>
              <a:buNone/>
            </a:pPr>
            <a:r>
              <a:rPr lang="en" sz="2500" u="none" strike="noStrike" cap="none">
                <a:solidFill>
                  <a:srgbClr val="FF00FF"/>
                </a:solidFill>
                <a:latin typeface="Arial" charset="0"/>
                <a:ea typeface="Arial" charset="0"/>
                <a:cs typeface="Arial" charset="0"/>
                <a:sym typeface="Cabin"/>
              </a:rPr>
              <a:t> artist_id</a:t>
            </a:r>
          </a:p>
          <a:p>
            <a:pPr marL="0" marR="0" lvl="0" indent="0" algn="l" rtl="0">
              <a:lnSpc>
                <a:spcPct val="100000"/>
              </a:lnSpc>
              <a:spcBef>
                <a:spcPts val="0"/>
              </a:spcBef>
              <a:spcAft>
                <a:spcPts val="0"/>
              </a:spcAft>
              <a:buClr>
                <a:schemeClr val="lt1"/>
              </a:buClr>
              <a:buSzPct val="25000"/>
              <a:buFont typeface="Cabin"/>
              <a:buNone/>
            </a:pPr>
            <a:r>
              <a:rPr lang="en" sz="2500" u="none" strike="noStrike" cap="none">
                <a:solidFill>
                  <a:schemeClr val="lt1"/>
                </a:solidFill>
                <a:latin typeface="Arial" charset="0"/>
                <a:ea typeface="Arial" charset="0"/>
                <a:cs typeface="Arial" charset="0"/>
                <a:sym typeface="Cabin"/>
              </a:rPr>
              <a:t> ...</a:t>
            </a:r>
          </a:p>
        </p:txBody>
      </p:sp>
      <p:cxnSp>
        <p:nvCxnSpPr>
          <p:cNvPr id="621" name="Shape 621"/>
          <p:cNvCxnSpPr/>
          <p:nvPr/>
        </p:nvCxnSpPr>
        <p:spPr>
          <a:xfrm flipH="1">
            <a:off x="7869114" y="2915542"/>
            <a:ext cx="556319" cy="408085"/>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650081" y="437989"/>
            <a:ext cx="6720683"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Key Rules</a:t>
            </a:r>
          </a:p>
        </p:txBody>
      </p:sp>
      <p:sp>
        <p:nvSpPr>
          <p:cNvPr id="627" name="Shape 627"/>
          <p:cNvSpPr txBox="1">
            <a:spLocks noGrp="1"/>
          </p:cNvSpPr>
          <p:nvPr>
            <p:ph idx="1"/>
          </p:nvPr>
        </p:nvSpPr>
        <p:spPr>
          <a:xfrm>
            <a:off x="650081" y="1464468"/>
            <a:ext cx="5285498" cy="3207599"/>
          </a:xfrm>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 sz="2000" u="none" strike="noStrike" cap="none" dirty="0">
                <a:solidFill>
                  <a:schemeClr val="lt1"/>
                </a:solidFill>
                <a:latin typeface="Arial" charset="0"/>
                <a:ea typeface="Arial" charset="0"/>
                <a:cs typeface="Arial" charset="0"/>
                <a:sym typeface="Cabin"/>
              </a:rPr>
              <a:t>Best practices</a:t>
            </a:r>
          </a:p>
          <a:p>
            <a:pPr marL="254000" marR="0" lvl="0" indent="-254000" algn="l" rtl="0">
              <a:lnSpc>
                <a:spcPct val="100000"/>
              </a:lnSpc>
              <a:spcBef>
                <a:spcPts val="20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Never use your </a:t>
            </a:r>
            <a:r>
              <a:rPr lang="en" sz="2000" u="none" strike="noStrike" cap="none" dirty="0">
                <a:solidFill>
                  <a:srgbClr val="00FF00"/>
                </a:solidFill>
                <a:latin typeface="Arial" charset="0"/>
                <a:ea typeface="Arial" charset="0"/>
                <a:cs typeface="Arial" charset="0"/>
                <a:sym typeface="Cabin"/>
              </a:rPr>
              <a:t>logical key</a:t>
            </a:r>
            <a:r>
              <a:rPr lang="en" sz="2000" u="none" strike="noStrike" cap="none" dirty="0">
                <a:solidFill>
                  <a:schemeClr val="lt1"/>
                </a:solidFill>
                <a:latin typeface="Arial" charset="0"/>
                <a:ea typeface="Arial" charset="0"/>
                <a:cs typeface="Arial" charset="0"/>
                <a:sym typeface="Cabin"/>
              </a:rPr>
              <a:t> as the </a:t>
            </a:r>
            <a:r>
              <a:rPr lang="en" sz="2000" u="none" strike="noStrike" cap="none" dirty="0">
                <a:solidFill>
                  <a:srgbClr val="FF7F00"/>
                </a:solidFill>
                <a:latin typeface="Arial" charset="0"/>
                <a:ea typeface="Arial" charset="0"/>
                <a:cs typeface="Arial" charset="0"/>
                <a:sym typeface="Cabin"/>
              </a:rPr>
              <a:t>primary key</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Logical keys</a:t>
            </a:r>
            <a:r>
              <a:rPr lang="en" sz="2000" u="none" strike="noStrike" cap="none" dirty="0">
                <a:solidFill>
                  <a:schemeClr val="lt1"/>
                </a:solidFill>
                <a:latin typeface="Arial" charset="0"/>
                <a:ea typeface="Arial" charset="0"/>
                <a:cs typeface="Arial" charset="0"/>
                <a:sym typeface="Cabin"/>
              </a:rPr>
              <a:t> can and do change, albeit slowly</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Relationships</a:t>
            </a:r>
            <a:r>
              <a:rPr lang="en" sz="2000" u="none" strike="noStrike" cap="none" dirty="0">
                <a:solidFill>
                  <a:schemeClr val="lt1"/>
                </a:solidFill>
                <a:latin typeface="Arial" charset="0"/>
                <a:ea typeface="Arial" charset="0"/>
                <a:cs typeface="Arial" charset="0"/>
                <a:sym typeface="Cabin"/>
              </a:rPr>
              <a:t> that are based on matching string fields are less efficient than integers</a:t>
            </a:r>
          </a:p>
        </p:txBody>
      </p:sp>
      <p:sp>
        <p:nvSpPr>
          <p:cNvPr id="628" name="Shape 628"/>
          <p:cNvSpPr txBox="1"/>
          <p:nvPr/>
        </p:nvSpPr>
        <p:spPr>
          <a:xfrm>
            <a:off x="6765018" y="1464468"/>
            <a:ext cx="1573424" cy="2829599"/>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User</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  login</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password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name</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email</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created_at</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modified_at</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login_at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650081" y="437989"/>
            <a:ext cx="7469099"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Foreign Keys</a:t>
            </a:r>
          </a:p>
        </p:txBody>
      </p:sp>
      <p:sp>
        <p:nvSpPr>
          <p:cNvPr id="634" name="Shape 634"/>
          <p:cNvSpPr txBox="1">
            <a:spLocks noGrp="1"/>
          </p:cNvSpPr>
          <p:nvPr>
            <p:ph idx="1"/>
          </p:nvPr>
        </p:nvSpPr>
        <p:spPr>
          <a:xfrm>
            <a:off x="650081" y="1464468"/>
            <a:ext cx="4732045" cy="3207599"/>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A</a:t>
            </a:r>
            <a:r>
              <a:rPr lang="en" sz="2000" u="none" strike="noStrike" cap="none" dirty="0">
                <a:solidFill>
                  <a:srgbClr val="FF00FF"/>
                </a:solidFill>
                <a:latin typeface="Arial" charset="0"/>
                <a:ea typeface="Arial" charset="0"/>
                <a:cs typeface="Arial" charset="0"/>
                <a:sym typeface="Cabin"/>
              </a:rPr>
              <a:t> foreign key</a:t>
            </a:r>
            <a:r>
              <a:rPr lang="en" sz="2000" u="none" strike="noStrike" cap="none" dirty="0">
                <a:solidFill>
                  <a:schemeClr val="lt1"/>
                </a:solidFill>
                <a:latin typeface="Arial" charset="0"/>
                <a:ea typeface="Arial" charset="0"/>
                <a:cs typeface="Arial" charset="0"/>
                <a:sym typeface="Cabin"/>
              </a:rPr>
              <a:t> is when a table has a column that contains a key which points to the </a:t>
            </a:r>
            <a:r>
              <a:rPr lang="en" sz="2000" u="none" strike="noStrike" cap="none" dirty="0">
                <a:solidFill>
                  <a:srgbClr val="FF7F00"/>
                </a:solidFill>
                <a:latin typeface="Arial" charset="0"/>
                <a:ea typeface="Arial" charset="0"/>
                <a:cs typeface="Arial" charset="0"/>
                <a:sym typeface="Cabin"/>
              </a:rPr>
              <a:t>primary key</a:t>
            </a:r>
            <a:r>
              <a:rPr lang="en" sz="2000" u="none" strike="noStrike" cap="none" dirty="0">
                <a:solidFill>
                  <a:schemeClr val="lt1"/>
                </a:solidFill>
                <a:latin typeface="Arial" charset="0"/>
                <a:ea typeface="Arial" charset="0"/>
                <a:cs typeface="Arial" charset="0"/>
                <a:sym typeface="Cabin"/>
              </a:rPr>
              <a:t> of another table.</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When all primary keys are integers, then all foreign keys are integers - this is good - very good</a:t>
            </a:r>
          </a:p>
        </p:txBody>
      </p:sp>
      <p:sp>
        <p:nvSpPr>
          <p:cNvPr id="635" name="Shape 635"/>
          <p:cNvSpPr txBox="1"/>
          <p:nvPr/>
        </p:nvSpPr>
        <p:spPr>
          <a:xfrm>
            <a:off x="5617488" y="1946671"/>
            <a:ext cx="943771" cy="1243012"/>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Artist</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name</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a:t>
            </a:r>
          </a:p>
        </p:txBody>
      </p:sp>
      <p:sp>
        <p:nvSpPr>
          <p:cNvPr id="636" name="Shape 636"/>
          <p:cNvSpPr txBox="1"/>
          <p:nvPr/>
        </p:nvSpPr>
        <p:spPr>
          <a:xfrm>
            <a:off x="7577127" y="1800225"/>
            <a:ext cx="1072304" cy="1535961"/>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Album</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title</a:t>
            </a:r>
          </a:p>
          <a:p>
            <a:pPr marL="0" marR="0" lvl="0" indent="0" algn="l"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 artist_id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a:t>
            </a:r>
          </a:p>
        </p:txBody>
      </p:sp>
      <p:cxnSp>
        <p:nvCxnSpPr>
          <p:cNvPr id="637" name="Shape 637"/>
          <p:cNvCxnSpPr/>
          <p:nvPr/>
        </p:nvCxnSpPr>
        <p:spPr>
          <a:xfrm>
            <a:off x="6363576" y="2528817"/>
            <a:ext cx="1213650" cy="367368"/>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Relationship Building (in tables)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Shape 649"/>
          <p:cNvPicPr preferRelativeResize="0"/>
          <p:nvPr/>
        </p:nvPicPr>
        <p:blipFill rotWithShape="1">
          <a:blip r:embed="rId3">
            <a:alphaModFix/>
          </a:blip>
          <a:srcRect/>
          <a:stretch/>
        </p:blipFill>
        <p:spPr>
          <a:xfrm>
            <a:off x="938464" y="3389312"/>
            <a:ext cx="6789820" cy="1136583"/>
          </a:xfrm>
          <a:prstGeom prst="rect">
            <a:avLst/>
          </a:prstGeom>
          <a:noFill/>
          <a:ln>
            <a:noFill/>
          </a:ln>
        </p:spPr>
      </p:pic>
      <p:sp>
        <p:nvSpPr>
          <p:cNvPr id="650" name="Shape 650"/>
          <p:cNvSpPr/>
          <p:nvPr/>
        </p:nvSpPr>
        <p:spPr>
          <a:xfrm>
            <a:off x="7192963" y="728663"/>
            <a:ext cx="1322386" cy="1320800"/>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Track</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Rating</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Len</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Count</a:t>
            </a:r>
          </a:p>
        </p:txBody>
      </p:sp>
      <p:sp>
        <p:nvSpPr>
          <p:cNvPr id="651" name="Shape 651"/>
          <p:cNvSpPr/>
          <p:nvPr/>
        </p:nvSpPr>
        <p:spPr>
          <a:xfrm>
            <a:off x="4049713" y="1800225"/>
            <a:ext cx="1322386" cy="550862"/>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Album</a:t>
            </a:r>
          </a:p>
        </p:txBody>
      </p:sp>
      <p:cxnSp>
        <p:nvCxnSpPr>
          <p:cNvPr id="652" name="Shape 652"/>
          <p:cNvCxnSpPr/>
          <p:nvPr/>
        </p:nvCxnSpPr>
        <p:spPr>
          <a:xfrm rot="10800000" flipH="1">
            <a:off x="5510213" y="1235075"/>
            <a:ext cx="1520825" cy="641350"/>
          </a:xfrm>
          <a:prstGeom prst="straightConnector1">
            <a:avLst/>
          </a:prstGeom>
          <a:noFill/>
          <a:ln w="88900" cap="flat" cmpd="sng">
            <a:solidFill>
              <a:srgbClr val="FFFF00"/>
            </a:solidFill>
            <a:prstDash val="solid"/>
            <a:miter/>
            <a:headEnd type="stealth" w="med" len="med"/>
            <a:tailEnd type="none" w="med" len="med"/>
          </a:ln>
        </p:spPr>
      </p:cxnSp>
      <p:sp>
        <p:nvSpPr>
          <p:cNvPr id="653" name="Shape 653"/>
          <p:cNvSpPr/>
          <p:nvPr/>
        </p:nvSpPr>
        <p:spPr>
          <a:xfrm>
            <a:off x="5862638" y="1907787"/>
            <a:ext cx="1077969" cy="276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belongs-to</a:t>
            </a:r>
          </a:p>
        </p:txBody>
      </p:sp>
      <p:sp>
        <p:nvSpPr>
          <p:cNvPr id="654" name="Shape 654"/>
          <p:cNvSpPr/>
          <p:nvPr/>
        </p:nvSpPr>
        <p:spPr>
          <a:xfrm>
            <a:off x="1871663" y="814388"/>
            <a:ext cx="1320800" cy="520700"/>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Artist</a:t>
            </a:r>
          </a:p>
        </p:txBody>
      </p:sp>
      <p:cxnSp>
        <p:nvCxnSpPr>
          <p:cNvPr id="655" name="Shape 655"/>
          <p:cNvCxnSpPr/>
          <p:nvPr/>
        </p:nvCxnSpPr>
        <p:spPr>
          <a:xfrm>
            <a:off x="2890838" y="1446212"/>
            <a:ext cx="1050924" cy="493711"/>
          </a:xfrm>
          <a:prstGeom prst="straightConnector1">
            <a:avLst/>
          </a:prstGeom>
          <a:noFill/>
          <a:ln w="88900" cap="flat" cmpd="sng">
            <a:solidFill>
              <a:srgbClr val="FFFF00"/>
            </a:solidFill>
            <a:prstDash val="solid"/>
            <a:miter/>
            <a:headEnd type="stealth" w="med" len="med"/>
            <a:tailEnd type="none" w="med" len="med"/>
          </a:ln>
        </p:spPr>
      </p:cxnSp>
      <p:sp>
        <p:nvSpPr>
          <p:cNvPr id="656" name="Shape 656"/>
          <p:cNvSpPr/>
          <p:nvPr/>
        </p:nvSpPr>
        <p:spPr>
          <a:xfrm>
            <a:off x="3589150" y="1235062"/>
            <a:ext cx="1077899" cy="2768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belongs-to</a:t>
            </a:r>
          </a:p>
        </p:txBody>
      </p:sp>
      <p:sp>
        <p:nvSpPr>
          <p:cNvPr id="657" name="Shape 657"/>
          <p:cNvSpPr/>
          <p:nvPr/>
        </p:nvSpPr>
        <p:spPr>
          <a:xfrm>
            <a:off x="5414962" y="2757488"/>
            <a:ext cx="1320800" cy="414336"/>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Genre</a:t>
            </a:r>
          </a:p>
        </p:txBody>
      </p:sp>
      <p:cxnSp>
        <p:nvCxnSpPr>
          <p:cNvPr id="658" name="Shape 658"/>
          <p:cNvCxnSpPr/>
          <p:nvPr/>
        </p:nvCxnSpPr>
        <p:spPr>
          <a:xfrm rot="10800000" flipH="1">
            <a:off x="6910388" y="2212975"/>
            <a:ext cx="692150" cy="839787"/>
          </a:xfrm>
          <a:prstGeom prst="straightConnector1">
            <a:avLst/>
          </a:prstGeom>
          <a:noFill/>
          <a:ln w="88900" cap="flat" cmpd="sng">
            <a:solidFill>
              <a:srgbClr val="FFFF00"/>
            </a:solidFill>
            <a:prstDash val="solid"/>
            <a:miter/>
            <a:headEnd type="stealth" w="med" len="med"/>
            <a:tailEnd type="none" w="med" len="med"/>
          </a:ln>
        </p:spPr>
      </p:cxnSp>
      <p:sp>
        <p:nvSpPr>
          <p:cNvPr id="659" name="Shape 659"/>
          <p:cNvSpPr/>
          <p:nvPr/>
        </p:nvSpPr>
        <p:spPr>
          <a:xfrm>
            <a:off x="7297738" y="2722174"/>
            <a:ext cx="1077969" cy="276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belongs-to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p:nvPr/>
        </p:nvSpPr>
        <p:spPr>
          <a:xfrm>
            <a:off x="5212807" y="579374"/>
            <a:ext cx="1527663" cy="1764505"/>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665" name="Shape 665"/>
          <p:cNvSpPr txBox="1"/>
          <p:nvPr/>
        </p:nvSpPr>
        <p:spPr>
          <a:xfrm>
            <a:off x="834925" y="1081086"/>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Album  </a:t>
            </a:r>
          </a:p>
        </p:txBody>
      </p:sp>
      <p:sp>
        <p:nvSpPr>
          <p:cNvPr id="666" name="Shape 666"/>
          <p:cNvSpPr txBox="1"/>
          <p:nvPr/>
        </p:nvSpPr>
        <p:spPr>
          <a:xfrm>
            <a:off x="621506" y="859630"/>
            <a:ext cx="1321593" cy="792956"/>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cxnSp>
        <p:nvCxnSpPr>
          <p:cNvPr id="667" name="Shape 667"/>
          <p:cNvCxnSpPr/>
          <p:nvPr/>
        </p:nvCxnSpPr>
        <p:spPr>
          <a:xfrm rot="10800000" flipH="1">
            <a:off x="2024359" y="1227033"/>
            <a:ext cx="3148875" cy="6750"/>
          </a:xfrm>
          <a:prstGeom prst="straightConnector1">
            <a:avLst/>
          </a:prstGeom>
          <a:noFill/>
          <a:ln w="88900" cap="rnd" cmpd="sng">
            <a:solidFill>
              <a:srgbClr val="FFFF00"/>
            </a:solidFill>
            <a:prstDash val="solid"/>
            <a:miter/>
            <a:headEnd type="stealth" w="med" len="med"/>
            <a:tailEnd type="none" w="med" len="med"/>
          </a:ln>
        </p:spPr>
      </p:cxnSp>
      <p:sp>
        <p:nvSpPr>
          <p:cNvPr id="668" name="Shape 668"/>
          <p:cNvSpPr txBox="1"/>
          <p:nvPr/>
        </p:nvSpPr>
        <p:spPr>
          <a:xfrm>
            <a:off x="3028048" y="659605"/>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belongs-to</a:t>
            </a:r>
          </a:p>
        </p:txBody>
      </p:sp>
      <p:sp>
        <p:nvSpPr>
          <p:cNvPr id="669" name="Shape 669"/>
          <p:cNvSpPr txBox="1"/>
          <p:nvPr/>
        </p:nvSpPr>
        <p:spPr>
          <a:xfrm>
            <a:off x="3607593" y="259318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670" name="Shape 670"/>
          <p:cNvSpPr txBox="1"/>
          <p:nvPr/>
        </p:nvSpPr>
        <p:spPr>
          <a:xfrm>
            <a:off x="3607593" y="30432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71" name="Shape 671"/>
          <p:cNvSpPr txBox="1"/>
          <p:nvPr/>
        </p:nvSpPr>
        <p:spPr>
          <a:xfrm>
            <a:off x="3607593" y="347186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72" name="Shape 672"/>
          <p:cNvSpPr txBox="1"/>
          <p:nvPr/>
        </p:nvSpPr>
        <p:spPr>
          <a:xfrm>
            <a:off x="7236618" y="1535657"/>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673" name="Shape 673"/>
          <p:cNvSpPr txBox="1"/>
          <p:nvPr/>
        </p:nvSpPr>
        <p:spPr>
          <a:xfrm>
            <a:off x="7236618" y="198571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74" name="Shape 674"/>
          <p:cNvSpPr txBox="1"/>
          <p:nvPr/>
        </p:nvSpPr>
        <p:spPr>
          <a:xfrm>
            <a:off x="7236618" y="241433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75" name="Shape 675"/>
          <p:cNvSpPr txBox="1"/>
          <p:nvPr/>
        </p:nvSpPr>
        <p:spPr>
          <a:xfrm>
            <a:off x="7236618" y="285725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676" name="Shape 676"/>
          <p:cNvSpPr txBox="1"/>
          <p:nvPr/>
        </p:nvSpPr>
        <p:spPr>
          <a:xfrm>
            <a:off x="7236618" y="327158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677" name="Shape 677"/>
          <p:cNvSpPr txBox="1"/>
          <p:nvPr/>
        </p:nvSpPr>
        <p:spPr>
          <a:xfrm>
            <a:off x="7236618" y="371450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678" name="Shape 678"/>
          <p:cNvSpPr txBox="1"/>
          <p:nvPr/>
        </p:nvSpPr>
        <p:spPr>
          <a:xfrm>
            <a:off x="7236618" y="414312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679" name="Shape 679"/>
          <p:cNvCxnSpPr>
            <a:endCxn id="678" idx="1"/>
          </p:cNvCxnSpPr>
          <p:nvPr/>
        </p:nvCxnSpPr>
        <p:spPr>
          <a:xfrm>
            <a:off x="5054203" y="3277195"/>
            <a:ext cx="2182415" cy="1080244"/>
          </a:xfrm>
          <a:prstGeom prst="straightConnector1">
            <a:avLst/>
          </a:prstGeom>
          <a:noFill/>
          <a:ln w="88900" cap="rnd" cmpd="sng">
            <a:solidFill>
              <a:srgbClr val="FF00FF"/>
            </a:solidFill>
            <a:prstDash val="solid"/>
            <a:miter/>
            <a:headEnd type="stealth" w="med" len="med"/>
            <a:tailEnd type="none" w="med" len="med"/>
          </a:ln>
        </p:spPr>
      </p:cxnSp>
      <p:sp>
        <p:nvSpPr>
          <p:cNvPr id="680" name="Shape 680"/>
          <p:cNvSpPr txBox="1"/>
          <p:nvPr/>
        </p:nvSpPr>
        <p:spPr>
          <a:xfrm>
            <a:off x="1021556" y="3018234"/>
            <a:ext cx="1780991"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Table</a:t>
            </a:r>
          </a:p>
          <a:p>
            <a:pPr marL="0" marR="0" lvl="0" indent="0" algn="ctr"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Primary key</a:t>
            </a:r>
          </a:p>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Logical key</a:t>
            </a:r>
          </a:p>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Foreign key</a:t>
            </a:r>
          </a:p>
        </p:txBody>
      </p:sp>
      <p:sp>
        <p:nvSpPr>
          <p:cNvPr id="681" name="Shape 681"/>
          <p:cNvSpPr txBox="1"/>
          <p:nvPr/>
        </p:nvSpPr>
        <p:spPr>
          <a:xfrm>
            <a:off x="5556051" y="723899"/>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Track  </a:t>
            </a:r>
          </a:p>
        </p:txBody>
      </p:sp>
      <p:sp>
        <p:nvSpPr>
          <p:cNvPr id="682" name="Shape 682"/>
          <p:cNvSpPr txBox="1"/>
          <p:nvPr/>
        </p:nvSpPr>
        <p:spPr>
          <a:xfrm>
            <a:off x="5659635" y="1666874"/>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Len  </a:t>
            </a:r>
          </a:p>
        </p:txBody>
      </p:sp>
      <p:sp>
        <p:nvSpPr>
          <p:cNvPr id="683" name="Shape 683"/>
          <p:cNvSpPr txBox="1"/>
          <p:nvPr/>
        </p:nvSpPr>
        <p:spPr>
          <a:xfrm>
            <a:off x="5556051" y="1366836"/>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Rating</a:t>
            </a:r>
          </a:p>
        </p:txBody>
      </p:sp>
      <p:sp>
        <p:nvSpPr>
          <p:cNvPr id="684" name="Shape 684"/>
          <p:cNvSpPr txBox="1"/>
          <p:nvPr/>
        </p:nvSpPr>
        <p:spPr>
          <a:xfrm>
            <a:off x="5586412" y="1931192"/>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Count</a:t>
            </a:r>
          </a:p>
        </p:txBody>
      </p:sp>
      <p:sp>
        <p:nvSpPr>
          <p:cNvPr id="685" name="Shape 685"/>
          <p:cNvSpPr txBox="1"/>
          <p:nvPr/>
        </p:nvSpPr>
        <p:spPr>
          <a:xfrm>
            <a:off x="5604271" y="1023936"/>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Terminology</a:t>
            </a:r>
          </a:p>
        </p:txBody>
      </p:sp>
      <p:sp>
        <p:nvSpPr>
          <p:cNvPr id="229" name="Shape 229"/>
          <p:cNvSpPr txBox="1">
            <a:spLocks noGrp="1"/>
          </p:cNvSpPr>
          <p:nvPr>
            <p:ph idx="1"/>
          </p:nvPr>
        </p:nvSpPr>
        <p:spPr>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FF00"/>
                </a:solidFill>
                <a:latin typeface="Arial" charset="0"/>
                <a:ea typeface="Arial" charset="0"/>
                <a:cs typeface="Arial" charset="0"/>
                <a:sym typeface="Cabin"/>
              </a:rPr>
              <a:t>Database</a:t>
            </a:r>
            <a:r>
              <a:rPr lang="en" sz="2000" u="none" strike="noStrike" cap="none" dirty="0">
                <a:solidFill>
                  <a:schemeClr val="lt1"/>
                </a:solidFill>
                <a:latin typeface="Arial" charset="0"/>
                <a:ea typeface="Arial" charset="0"/>
                <a:cs typeface="Arial" charset="0"/>
                <a:sym typeface="Cabin"/>
              </a:rPr>
              <a:t> - contains many tables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Relation (or table)</a:t>
            </a:r>
            <a:r>
              <a:rPr lang="en" sz="2000" u="none" strike="noStrike" cap="none" dirty="0">
                <a:solidFill>
                  <a:schemeClr val="lt1"/>
                </a:solidFill>
                <a:latin typeface="Arial" charset="0"/>
                <a:ea typeface="Arial" charset="0"/>
                <a:cs typeface="Arial" charset="0"/>
                <a:sym typeface="Cabin"/>
              </a:rPr>
              <a:t> - contains tuples and attributes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FF7F00"/>
                </a:solidFill>
                <a:latin typeface="Arial" charset="0"/>
                <a:ea typeface="Arial" charset="0"/>
                <a:cs typeface="Arial" charset="0"/>
                <a:sym typeface="Cabin"/>
              </a:rPr>
              <a:t>Tuple (or row)</a:t>
            </a:r>
            <a:r>
              <a:rPr lang="en" sz="2000" u="none" strike="noStrike" cap="none" dirty="0">
                <a:solidFill>
                  <a:schemeClr val="lt1"/>
                </a:solidFill>
                <a:latin typeface="Arial" charset="0"/>
                <a:ea typeface="Arial" charset="0"/>
                <a:cs typeface="Arial" charset="0"/>
                <a:sym typeface="Cabin"/>
              </a:rPr>
              <a:t> - a set of fields that generally represents an </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object</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like a person or a music track</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Attribute (also column or field)</a:t>
            </a:r>
            <a:r>
              <a:rPr lang="en" sz="2000" u="none" strike="noStrike" cap="none" dirty="0">
                <a:solidFill>
                  <a:schemeClr val="lt1"/>
                </a:solidFill>
                <a:latin typeface="Arial" charset="0"/>
                <a:ea typeface="Arial" charset="0"/>
                <a:cs typeface="Arial" charset="0"/>
                <a:sym typeface="Cabin"/>
              </a:rPr>
              <a:t> - one of possibly many elements of data corresponding to the object represented by the row</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p:nvPr/>
        </p:nvSpPr>
        <p:spPr>
          <a:xfrm>
            <a:off x="4386262" y="971550"/>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691" name="Shape 691"/>
          <p:cNvSpPr txBox="1"/>
          <p:nvPr/>
        </p:nvSpPr>
        <p:spPr>
          <a:xfrm>
            <a:off x="4386262" y="142160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92" name="Shape 692"/>
          <p:cNvSpPr txBox="1"/>
          <p:nvPr/>
        </p:nvSpPr>
        <p:spPr>
          <a:xfrm>
            <a:off x="4386262" y="185023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93" name="Shape 693"/>
          <p:cNvSpPr txBox="1"/>
          <p:nvPr/>
        </p:nvSpPr>
        <p:spPr>
          <a:xfrm>
            <a:off x="7358062" y="52926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694" name="Shape 694"/>
          <p:cNvSpPr txBox="1"/>
          <p:nvPr/>
        </p:nvSpPr>
        <p:spPr>
          <a:xfrm>
            <a:off x="7358062" y="97931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95" name="Shape 695"/>
          <p:cNvSpPr txBox="1"/>
          <p:nvPr/>
        </p:nvSpPr>
        <p:spPr>
          <a:xfrm>
            <a:off x="7358062" y="140794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96" name="Shape 696"/>
          <p:cNvSpPr txBox="1"/>
          <p:nvPr/>
        </p:nvSpPr>
        <p:spPr>
          <a:xfrm>
            <a:off x="7358062" y="185085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697" name="Shape 697"/>
          <p:cNvSpPr txBox="1"/>
          <p:nvPr/>
        </p:nvSpPr>
        <p:spPr>
          <a:xfrm>
            <a:off x="7358062" y="226519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698" name="Shape 698"/>
          <p:cNvSpPr txBox="1"/>
          <p:nvPr/>
        </p:nvSpPr>
        <p:spPr>
          <a:xfrm>
            <a:off x="7358062" y="270810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699" name="Shape 699"/>
          <p:cNvSpPr txBox="1"/>
          <p:nvPr/>
        </p:nvSpPr>
        <p:spPr>
          <a:xfrm>
            <a:off x="7358062" y="313673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700" name="Shape 700"/>
          <p:cNvCxnSpPr>
            <a:endCxn id="699" idx="1"/>
          </p:cNvCxnSpPr>
          <p:nvPr/>
        </p:nvCxnSpPr>
        <p:spPr>
          <a:xfrm>
            <a:off x="5863389" y="1185862"/>
            <a:ext cx="1494673" cy="2165183"/>
          </a:xfrm>
          <a:prstGeom prst="straightConnector1">
            <a:avLst/>
          </a:prstGeom>
          <a:noFill/>
          <a:ln w="88900" cap="rnd" cmpd="sng">
            <a:solidFill>
              <a:srgbClr val="FF00FF"/>
            </a:solidFill>
            <a:prstDash val="solid"/>
            <a:miter/>
            <a:headEnd type="stealth" w="med" len="med"/>
            <a:tailEnd type="none" w="med" len="med"/>
          </a:ln>
        </p:spPr>
      </p:cxnSp>
      <p:sp>
        <p:nvSpPr>
          <p:cNvPr id="701" name="Shape 701"/>
          <p:cNvSpPr txBox="1"/>
          <p:nvPr/>
        </p:nvSpPr>
        <p:spPr>
          <a:xfrm>
            <a:off x="664901" y="2271712"/>
            <a:ext cx="2000249"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Table</a:t>
            </a:r>
          </a:p>
          <a:p>
            <a:pPr marL="0" marR="0" lvl="0" indent="0" algn="ctr" rtl="0">
              <a:lnSpc>
                <a:spcPct val="100000"/>
              </a:lnSpc>
              <a:spcBef>
                <a:spcPts val="0"/>
              </a:spcBef>
              <a:spcAft>
                <a:spcPts val="0"/>
              </a:spcAft>
              <a:buClr>
                <a:srgbClr val="FF7F00"/>
              </a:buClr>
              <a:buSzPct val="25000"/>
              <a:buFont typeface="Cabin"/>
              <a:buNone/>
            </a:pPr>
            <a:r>
              <a:rPr lang="en" sz="2000" u="none" strike="noStrike" cap="none" dirty="0">
                <a:solidFill>
                  <a:srgbClr val="FF7F00"/>
                </a:solidFill>
                <a:latin typeface="Arial" charset="0"/>
                <a:ea typeface="Arial" charset="0"/>
                <a:cs typeface="Arial" charset="0"/>
                <a:sym typeface="Cabin"/>
              </a:rPr>
              <a:t>Primary key</a:t>
            </a:r>
          </a:p>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00FF00"/>
                </a:solidFill>
                <a:latin typeface="Arial" charset="0"/>
                <a:ea typeface="Arial" charset="0"/>
                <a:cs typeface="Arial" charset="0"/>
                <a:sym typeface="Cabin"/>
              </a:rPr>
              <a:t>Logical key</a:t>
            </a:r>
          </a:p>
          <a:p>
            <a:pPr marL="0" marR="0" lvl="0" indent="0" algn="ctr" rtl="0">
              <a:lnSpc>
                <a:spcPct val="100000"/>
              </a:lnSpc>
              <a:spcBef>
                <a:spcPts val="0"/>
              </a:spcBef>
              <a:spcAft>
                <a:spcPts val="0"/>
              </a:spcAft>
              <a:buClr>
                <a:srgbClr val="FF00FF"/>
              </a:buClr>
              <a:buSzPct val="25000"/>
              <a:buFont typeface="Cabin"/>
              <a:buNone/>
            </a:pPr>
            <a:r>
              <a:rPr lang="en" sz="2000" u="none" strike="noStrike" cap="none" dirty="0">
                <a:solidFill>
                  <a:srgbClr val="FF00FF"/>
                </a:solidFill>
                <a:latin typeface="Arial" charset="0"/>
                <a:ea typeface="Arial" charset="0"/>
                <a:cs typeface="Arial" charset="0"/>
                <a:sym typeface="Cabin"/>
              </a:rPr>
              <a:t>Foreign key</a:t>
            </a:r>
          </a:p>
        </p:txBody>
      </p:sp>
      <p:sp>
        <p:nvSpPr>
          <p:cNvPr id="702" name="Shape 702"/>
          <p:cNvSpPr txBox="1"/>
          <p:nvPr/>
        </p:nvSpPr>
        <p:spPr>
          <a:xfrm>
            <a:off x="1850231" y="514350"/>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Artist</a:t>
            </a:r>
          </a:p>
        </p:txBody>
      </p:sp>
      <p:sp>
        <p:nvSpPr>
          <p:cNvPr id="703" name="Shape 703"/>
          <p:cNvSpPr txBox="1"/>
          <p:nvPr/>
        </p:nvSpPr>
        <p:spPr>
          <a:xfrm>
            <a:off x="1850231" y="96440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704" name="Shape 704"/>
          <p:cNvSpPr txBox="1"/>
          <p:nvPr/>
        </p:nvSpPr>
        <p:spPr>
          <a:xfrm>
            <a:off x="1850231" y="139303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705" name="Shape 705"/>
          <p:cNvSpPr txBox="1"/>
          <p:nvPr/>
        </p:nvSpPr>
        <p:spPr>
          <a:xfrm>
            <a:off x="4386262" y="227171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artist_id</a:t>
            </a:r>
          </a:p>
        </p:txBody>
      </p:sp>
      <p:sp>
        <p:nvSpPr>
          <p:cNvPr id="706" name="Shape 706"/>
          <p:cNvSpPr txBox="1"/>
          <p:nvPr/>
        </p:nvSpPr>
        <p:spPr>
          <a:xfrm>
            <a:off x="4736306" y="328951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Genre</a:t>
            </a:r>
          </a:p>
        </p:txBody>
      </p:sp>
      <p:sp>
        <p:nvSpPr>
          <p:cNvPr id="707" name="Shape 707"/>
          <p:cNvSpPr txBox="1"/>
          <p:nvPr/>
        </p:nvSpPr>
        <p:spPr>
          <a:xfrm>
            <a:off x="4736306" y="373956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708" name="Shape 708"/>
          <p:cNvSpPr txBox="1"/>
          <p:nvPr/>
        </p:nvSpPr>
        <p:spPr>
          <a:xfrm>
            <a:off x="4736306" y="416819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709" name="Shape 709"/>
          <p:cNvSpPr txBox="1"/>
          <p:nvPr/>
        </p:nvSpPr>
        <p:spPr>
          <a:xfrm>
            <a:off x="7358062" y="355106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genre_id</a:t>
            </a:r>
          </a:p>
        </p:txBody>
      </p:sp>
      <p:cxnSp>
        <p:nvCxnSpPr>
          <p:cNvPr id="710" name="Shape 710"/>
          <p:cNvCxnSpPr>
            <a:stCxn id="706" idx="3"/>
            <a:endCxn id="709" idx="1"/>
          </p:cNvCxnSpPr>
          <p:nvPr/>
        </p:nvCxnSpPr>
        <p:spPr>
          <a:xfrm>
            <a:off x="6093617" y="3503824"/>
            <a:ext cx="1264445" cy="261558"/>
          </a:xfrm>
          <a:prstGeom prst="straightConnector1">
            <a:avLst/>
          </a:prstGeom>
          <a:noFill/>
          <a:ln w="88900" cap="rnd" cmpd="sng">
            <a:solidFill>
              <a:srgbClr val="FF00FF"/>
            </a:solidFill>
            <a:prstDash val="solid"/>
            <a:miter/>
            <a:headEnd type="stealth" w="med" len="med"/>
            <a:tailEnd type="none" w="med" len="med"/>
          </a:ln>
        </p:spPr>
      </p:cxnSp>
      <p:cxnSp>
        <p:nvCxnSpPr>
          <p:cNvPr id="711" name="Shape 711"/>
          <p:cNvCxnSpPr/>
          <p:nvPr/>
        </p:nvCxnSpPr>
        <p:spPr>
          <a:xfrm>
            <a:off x="3323629" y="1185862"/>
            <a:ext cx="926900" cy="1284981"/>
          </a:xfrm>
          <a:prstGeom prst="straightConnector1">
            <a:avLst/>
          </a:prstGeom>
          <a:noFill/>
          <a:ln w="88900" cap="rnd" cmpd="sng">
            <a:solidFill>
              <a:srgbClr val="FF00FF"/>
            </a:solidFill>
            <a:prstDash val="solid"/>
            <a:miter/>
            <a:headEnd type="stealth" w="med" len="med"/>
            <a:tailEnd type="none" w="med" len="med"/>
          </a:ln>
        </p:spPr>
      </p:cxnSp>
      <p:sp>
        <p:nvSpPr>
          <p:cNvPr id="712" name="Shape 712"/>
          <p:cNvSpPr txBox="1"/>
          <p:nvPr/>
        </p:nvSpPr>
        <p:spPr>
          <a:xfrm>
            <a:off x="1512689" y="4057649"/>
            <a:ext cx="2507456" cy="51435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Naming FK </a:t>
            </a:r>
            <a:r>
              <a:rPr lang="en" sz="1600" u="none" strike="noStrike" cap="none" dirty="0" err="1">
                <a:solidFill>
                  <a:srgbClr val="FF00FF"/>
                </a:solidFill>
                <a:latin typeface="Arial" charset="0"/>
                <a:ea typeface="Arial" charset="0"/>
                <a:cs typeface="Arial" charset="0"/>
                <a:sym typeface="Cabin"/>
              </a:rPr>
              <a:t>artist_id</a:t>
            </a:r>
            <a:r>
              <a:rPr lang="en" sz="1600" u="none" strike="noStrike" cap="none" dirty="0">
                <a:solidFill>
                  <a:srgbClr val="FF00FF"/>
                </a:solidFill>
                <a:latin typeface="Arial" charset="0"/>
                <a:ea typeface="Arial" charset="0"/>
                <a:cs typeface="Arial" charset="0"/>
                <a:sym typeface="Cabin"/>
              </a:rPr>
              <a:t> is a convention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Shape 717" descr="Screen Shot 2015-08-10 at 11.05.43 AM.png"/>
          <p:cNvPicPr preferRelativeResize="0"/>
          <p:nvPr/>
        </p:nvPicPr>
        <p:blipFill rotWithShape="1">
          <a:blip r:embed="rId3">
            <a:alphaModFix/>
          </a:blip>
          <a:srcRect/>
          <a:stretch/>
        </p:blipFill>
        <p:spPr>
          <a:xfrm>
            <a:off x="2046090" y="333896"/>
            <a:ext cx="4932706" cy="475145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p:nvPr/>
        </p:nvSpPr>
        <p:spPr>
          <a:xfrm>
            <a:off x="536755" y="3741141"/>
            <a:ext cx="8326508" cy="1159932"/>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i="0" u="none" strike="noStrike" cap="none" dirty="0">
                <a:solidFill>
                  <a:schemeClr val="lt1"/>
                </a:solidFill>
                <a:latin typeface="Courier" charset="0"/>
                <a:ea typeface="Courier" charset="0"/>
                <a:cs typeface="Courier" charset="0"/>
                <a:sym typeface="Arial"/>
              </a:rPr>
              <a:t>CREATE TABLE </a:t>
            </a:r>
            <a:r>
              <a:rPr lang="en" sz="1600" i="0" u="none" strike="noStrike" cap="none" dirty="0">
                <a:solidFill>
                  <a:srgbClr val="FFFF00"/>
                </a:solidFill>
                <a:latin typeface="Courier" charset="0"/>
                <a:ea typeface="Courier" charset="0"/>
                <a:cs typeface="Courier" charset="0"/>
                <a:sym typeface="Arial"/>
              </a:rPr>
              <a:t>Genre</a:t>
            </a:r>
            <a:r>
              <a:rPr lang="en" sz="1600" i="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US" sz="1600" dirty="0">
                <a:solidFill>
                  <a:schemeClr val="lt1"/>
                </a:solidFill>
                <a:latin typeface="Courier" charset="0"/>
                <a:ea typeface="Courier" charset="0"/>
                <a:cs typeface="Courier" charset="0"/>
              </a:rPr>
              <a:t>    </a:t>
            </a:r>
            <a:r>
              <a:rPr lang="en" sz="1600" i="0" u="none" strike="noStrike" cap="none" dirty="0">
                <a:solidFill>
                  <a:srgbClr val="FF6600"/>
                </a:solidFill>
                <a:latin typeface="Courier" charset="0"/>
                <a:ea typeface="Courier" charset="0"/>
                <a:cs typeface="Courier" charset="0"/>
                <a:sym typeface="Arial"/>
              </a:rPr>
              <a:t>id</a:t>
            </a:r>
            <a:r>
              <a:rPr lang="en-US" sz="1600" dirty="0">
                <a:solidFill>
                  <a:schemeClr val="lt1"/>
                </a:solidFill>
                <a:latin typeface="Courier" charset="0"/>
                <a:ea typeface="Courier" charset="0"/>
                <a:cs typeface="Courier" charset="0"/>
              </a:rPr>
              <a:t>     </a:t>
            </a:r>
            <a:r>
              <a:rPr lang="en" sz="1600" i="0" u="none" strike="noStrike" cap="none" dirty="0">
                <a:solidFill>
                  <a:schemeClr val="lt1"/>
                </a:solidFill>
                <a:latin typeface="Courier" charset="0"/>
                <a:ea typeface="Courier" charset="0"/>
                <a:cs typeface="Courier" charset="0"/>
                <a:sym typeface="Arial"/>
              </a:rPr>
              <a:t>INTEGER NOT NULL PRIMARY KEY AUTOINCREMENT UNIQUE,</a:t>
            </a:r>
          </a:p>
          <a:p>
            <a:pPr marL="0" marR="0" lvl="0" indent="0" algn="l" rtl="0">
              <a:lnSpc>
                <a:spcPct val="100000"/>
              </a:lnSpc>
              <a:spcBef>
                <a:spcPts val="0"/>
              </a:spcBef>
              <a:spcAft>
                <a:spcPts val="0"/>
              </a:spcAft>
              <a:buClr>
                <a:schemeClr val="lt1"/>
              </a:buClr>
              <a:buSzPct val="25000"/>
              <a:buFont typeface="Arial"/>
              <a:buNone/>
            </a:pPr>
            <a:r>
              <a:rPr lang="en-US" sz="1600" dirty="0">
                <a:solidFill>
                  <a:schemeClr val="lt1"/>
                </a:solidFill>
                <a:latin typeface="Courier" charset="0"/>
                <a:ea typeface="Courier" charset="0"/>
                <a:cs typeface="Courier" charset="0"/>
              </a:rPr>
              <a:t>    </a:t>
            </a:r>
            <a:r>
              <a:rPr lang="en" sz="1600" i="0" u="none" strike="noStrike" cap="none" dirty="0">
                <a:solidFill>
                  <a:srgbClr val="00FF00"/>
                </a:solidFill>
                <a:latin typeface="Courier" charset="0"/>
                <a:ea typeface="Courier" charset="0"/>
                <a:cs typeface="Courier" charset="0"/>
                <a:sym typeface="Arial"/>
              </a:rPr>
              <a:t>name</a:t>
            </a:r>
            <a:r>
              <a:rPr lang="en-US" sz="1600" dirty="0">
                <a:solidFill>
                  <a:schemeClr val="lt1"/>
                </a:solidFill>
                <a:latin typeface="Courier" charset="0"/>
                <a:ea typeface="Courier" charset="0"/>
                <a:cs typeface="Courier" charset="0"/>
              </a:rPr>
              <a:t>   </a:t>
            </a:r>
            <a:r>
              <a:rPr lang="en" sz="1600" i="0" u="none" strike="noStrike" cap="none" dirty="0">
                <a:solidFill>
                  <a:schemeClr val="lt1"/>
                </a:solidFill>
                <a:latin typeface="Courier" charset="0"/>
                <a:ea typeface="Courier" charset="0"/>
                <a:cs typeface="Courier" charset="0"/>
                <a:sym typeface="Arial"/>
              </a:rPr>
              <a:t>TEXT</a:t>
            </a:r>
          </a:p>
          <a:p>
            <a:pPr marL="0" marR="0" lvl="0" indent="0" algn="l" rtl="0">
              <a:lnSpc>
                <a:spcPct val="100000"/>
              </a:lnSpc>
              <a:spcBef>
                <a:spcPts val="0"/>
              </a:spcBef>
              <a:spcAft>
                <a:spcPts val="0"/>
              </a:spcAft>
              <a:buClr>
                <a:schemeClr val="lt1"/>
              </a:buClr>
              <a:buSzPct val="25000"/>
              <a:buFont typeface="Arial"/>
              <a:buNone/>
            </a:pPr>
            <a:r>
              <a:rPr lang="en" sz="1600" i="0" u="none" strike="noStrike" cap="none" dirty="0">
                <a:solidFill>
                  <a:schemeClr val="lt1"/>
                </a:solidFill>
                <a:latin typeface="Courier" charset="0"/>
                <a:ea typeface="Courier" charset="0"/>
                <a:cs typeface="Courier" charset="0"/>
                <a:sym typeface="Arial"/>
              </a:rPr>
              <a:t>)</a:t>
            </a:r>
          </a:p>
        </p:txBody>
      </p:sp>
      <p:pic>
        <p:nvPicPr>
          <p:cNvPr id="723" name="Shape 723" descr="Screen Shot 2015-08-10 at 11.10.06 AM.png"/>
          <p:cNvPicPr preferRelativeResize="0"/>
          <p:nvPr/>
        </p:nvPicPr>
        <p:blipFill rotWithShape="1">
          <a:blip r:embed="rId3">
            <a:alphaModFix/>
          </a:blip>
          <a:srcRect/>
          <a:stretch/>
        </p:blipFill>
        <p:spPr>
          <a:xfrm>
            <a:off x="3633268" y="438447"/>
            <a:ext cx="5317958" cy="352395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p:nvPr/>
        </p:nvSpPr>
        <p:spPr>
          <a:xfrm>
            <a:off x="412039" y="2491070"/>
            <a:ext cx="8385600" cy="22679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CREATE TABLE </a:t>
            </a:r>
            <a:r>
              <a:rPr lang="en" sz="1600" u="none" strike="noStrike" cap="none" dirty="0">
                <a:solidFill>
                  <a:srgbClr val="FFFF00"/>
                </a:solidFill>
                <a:latin typeface="Courier" charset="0"/>
                <a:ea typeface="Courier" charset="0"/>
                <a:cs typeface="Courier" charset="0"/>
                <a:sym typeface="Arial"/>
              </a:rPr>
              <a:t>Track</a:t>
            </a:r>
            <a:r>
              <a:rPr lang="en" sz="160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FF6600"/>
                </a:solidFill>
                <a:latin typeface="Courier" charset="0"/>
                <a:ea typeface="Courier" charset="0"/>
                <a:cs typeface="Courier" charset="0"/>
                <a:sym typeface="Arial"/>
              </a:rPr>
              <a:t>id</a:t>
            </a:r>
            <a:r>
              <a:rPr lang="en" sz="1600" u="none" strike="noStrike" cap="none" dirty="0">
                <a:solidFill>
                  <a:schemeClr val="lt1"/>
                </a:solidFill>
                <a:latin typeface="Courier" charset="0"/>
                <a:ea typeface="Courier" charset="0"/>
                <a:cs typeface="Courier" charset="0"/>
                <a:sym typeface="Arial"/>
              </a:rPr>
              <a:t>	INTEGER NOT NULL PRIMARY </a:t>
            </a:r>
            <a:r>
              <a:rPr lang="en" sz="1600" u="none" strike="noStrike" cap="none">
                <a:solidFill>
                  <a:schemeClr val="lt1"/>
                </a:solidFill>
                <a:latin typeface="Courier" charset="0"/>
                <a:ea typeface="Courier" charset="0"/>
                <a:cs typeface="Courier" charset="0"/>
                <a:sym typeface="Arial"/>
              </a:rPr>
              <a:t>KEY AUTOINCREMENT </a:t>
            </a:r>
            <a:r>
              <a:rPr lang="en" sz="1600" u="none" strike="noStrike" cap="none" dirty="0">
                <a:solidFill>
                  <a:schemeClr val="lt1"/>
                </a:solidFill>
                <a:latin typeface="Courier" charset="0"/>
                <a:ea typeface="Courier" charset="0"/>
                <a:cs typeface="Courier" charset="0"/>
                <a:sym typeface="Arial"/>
              </a:rPr>
              <a:t>UNIQUE,</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00FF00"/>
                </a:solidFill>
                <a:latin typeface="Courier" charset="0"/>
                <a:ea typeface="Courier" charset="0"/>
                <a:cs typeface="Courier" charset="0"/>
                <a:sym typeface="Arial"/>
              </a:rPr>
              <a:t>title </a:t>
            </a:r>
            <a:r>
              <a:rPr lang="en" sz="1600" u="none" strike="noStrike" cap="none" dirty="0">
                <a:solidFill>
                  <a:schemeClr val="lt1"/>
                </a:solidFill>
                <a:latin typeface="Courier" charset="0"/>
                <a:ea typeface="Courier" charset="0"/>
                <a:cs typeface="Courier" charset="0"/>
                <a:sym typeface="Arial"/>
              </a:rPr>
              <a:t>TEXT,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album_id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genre_id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FF00"/>
                </a:solidFill>
                <a:latin typeface="Courier" charset="0"/>
                <a:ea typeface="Courier" charset="0"/>
                <a:cs typeface="Courier" charset="0"/>
                <a:sym typeface="Arial"/>
              </a:rPr>
              <a:t>len</a:t>
            </a:r>
            <a:r>
              <a:rPr lang="en" sz="1600" u="none" strike="noStrike" cap="none" dirty="0">
                <a:solidFill>
                  <a:schemeClr val="lt1"/>
                </a:solidFill>
                <a:latin typeface="Courier" charset="0"/>
                <a:ea typeface="Courier" charset="0"/>
                <a:cs typeface="Courier" charset="0"/>
                <a:sym typeface="Arial"/>
              </a:rPr>
              <a:t> INTEGER, </a:t>
            </a:r>
            <a:r>
              <a:rPr lang="en" sz="1600" u="none" strike="noStrike" cap="none" dirty="0">
                <a:solidFill>
                  <a:srgbClr val="FFFF00"/>
                </a:solidFill>
                <a:latin typeface="Courier" charset="0"/>
                <a:ea typeface="Courier" charset="0"/>
                <a:cs typeface="Courier" charset="0"/>
                <a:sym typeface="Arial"/>
              </a:rPr>
              <a:t>rating</a:t>
            </a:r>
            <a:r>
              <a:rPr lang="en" sz="1600" u="none" strike="noStrike" cap="none" dirty="0">
                <a:solidFill>
                  <a:schemeClr val="lt1"/>
                </a:solidFill>
                <a:latin typeface="Courier" charset="0"/>
                <a:ea typeface="Courier" charset="0"/>
                <a:cs typeface="Courier" charset="0"/>
                <a:sym typeface="Arial"/>
              </a:rPr>
              <a:t> INTEGER, </a:t>
            </a:r>
            <a:r>
              <a:rPr lang="en" sz="1600" u="none" strike="noStrike" cap="none" dirty="0">
                <a:solidFill>
                  <a:srgbClr val="FFFF00"/>
                </a:solidFill>
                <a:latin typeface="Courier" charset="0"/>
                <a:ea typeface="Courier" charset="0"/>
                <a:cs typeface="Courier" charset="0"/>
                <a:sym typeface="Arial"/>
              </a:rPr>
              <a:t>count</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a:t>
            </a:r>
          </a:p>
        </p:txBody>
      </p:sp>
      <p:sp>
        <p:nvSpPr>
          <p:cNvPr id="729" name="Shape 729"/>
          <p:cNvSpPr/>
          <p:nvPr/>
        </p:nvSpPr>
        <p:spPr>
          <a:xfrm>
            <a:off x="412039" y="860059"/>
            <a:ext cx="8385600" cy="1437000"/>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CREATE TABLE </a:t>
            </a:r>
            <a:r>
              <a:rPr lang="en" sz="1600" u="none" strike="noStrike" cap="none" dirty="0">
                <a:solidFill>
                  <a:schemeClr val="accent1"/>
                </a:solidFill>
                <a:latin typeface="Courier" charset="0"/>
                <a:ea typeface="Courier" charset="0"/>
                <a:cs typeface="Courier" charset="0"/>
                <a:sym typeface="Arial"/>
              </a:rPr>
              <a:t>Album</a:t>
            </a:r>
            <a:r>
              <a:rPr lang="en" sz="160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FF6600"/>
                </a:solidFill>
                <a:latin typeface="Courier" charset="0"/>
                <a:ea typeface="Courier" charset="0"/>
                <a:cs typeface="Courier" charset="0"/>
                <a:sym typeface="Arial"/>
              </a:rPr>
              <a:t>id</a:t>
            </a:r>
            <a:r>
              <a:rPr lang="en" sz="1600" u="none" strike="noStrike" cap="none" dirty="0">
                <a:solidFill>
                  <a:schemeClr val="lt1"/>
                </a:solidFill>
                <a:latin typeface="Courier" charset="0"/>
                <a:ea typeface="Courier" charset="0"/>
                <a:cs typeface="Courier" charset="0"/>
                <a:sym typeface="Arial"/>
              </a:rPr>
              <a:t>	INTEGER NOT NULL PRIMARY KEY AUTOINCREMENT UNIQUE,</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artist_id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00FF00"/>
                </a:solidFill>
                <a:latin typeface="Courier" charset="0"/>
                <a:ea typeface="Courier" charset="0"/>
                <a:cs typeface="Courier" charset="0"/>
                <a:sym typeface="Arial"/>
              </a:rPr>
              <a:t>title</a:t>
            </a:r>
            <a:r>
              <a:rPr lang="en" sz="1600" u="none" strike="noStrike" cap="none" dirty="0">
                <a:solidFill>
                  <a:schemeClr val="lt1"/>
                </a:solidFill>
                <a:latin typeface="Courier" charset="0"/>
                <a:ea typeface="Courier" charset="0"/>
                <a:cs typeface="Courier" charset="0"/>
                <a:sym typeface="Arial"/>
              </a:rPr>
              <a:t>	TEXT</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Shape 734" descr="Screen Shot 2015-08-10 at 11.28.26 AM.png"/>
          <p:cNvPicPr preferRelativeResize="0"/>
          <p:nvPr/>
        </p:nvPicPr>
        <p:blipFill rotWithShape="1">
          <a:blip r:embed="rId3">
            <a:alphaModFix/>
          </a:blip>
          <a:srcRect/>
          <a:stretch/>
        </p:blipFill>
        <p:spPr>
          <a:xfrm>
            <a:off x="970548" y="312201"/>
            <a:ext cx="7355306" cy="462771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p:nvPr/>
        </p:nvSpPr>
        <p:spPr>
          <a:xfrm>
            <a:off x="2127960" y="3940592"/>
            <a:ext cx="5568278"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('Led </a:t>
            </a:r>
            <a:r>
              <a:rPr lang="en" sz="2000" u="none" strike="noStrike" cap="none" dirty="0" err="1">
                <a:solidFill>
                  <a:srgbClr val="FFFF00"/>
                </a:solidFill>
                <a:latin typeface="Arial" charset="0"/>
                <a:ea typeface="Arial" charset="0"/>
                <a:cs typeface="Arial" charset="0"/>
                <a:sym typeface="Cabin"/>
              </a:rPr>
              <a:t>Zepplin</a:t>
            </a:r>
            <a:r>
              <a:rPr lang="en" sz="2000" u="none" strike="noStrike" cap="none" dirty="0">
                <a:solidFill>
                  <a:srgbClr val="FF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('AC/DC')</a:t>
            </a:r>
          </a:p>
        </p:txBody>
      </p:sp>
      <p:pic>
        <p:nvPicPr>
          <p:cNvPr id="740" name="Shape 740" descr="Screen Shot 2015-08-10 at 11.22.04 AM.png"/>
          <p:cNvPicPr preferRelativeResize="0"/>
          <p:nvPr/>
        </p:nvPicPr>
        <p:blipFill rotWithShape="1">
          <a:blip r:embed="rId3">
            <a:alphaModFix/>
          </a:blip>
          <a:srcRect/>
          <a:stretch/>
        </p:blipFill>
        <p:spPr>
          <a:xfrm>
            <a:off x="585537" y="362317"/>
            <a:ext cx="6140578" cy="379963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p:nvPr/>
        </p:nvSpPr>
        <p:spPr>
          <a:xfrm>
            <a:off x="2189214" y="3931558"/>
            <a:ext cx="5568278"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('Led </a:t>
            </a:r>
            <a:r>
              <a:rPr lang="en" sz="2000" u="none" strike="noStrike" cap="none" dirty="0" err="1">
                <a:solidFill>
                  <a:srgbClr val="FFFF00"/>
                </a:solidFill>
                <a:latin typeface="Arial" charset="0"/>
                <a:ea typeface="Arial" charset="0"/>
                <a:cs typeface="Arial" charset="0"/>
                <a:sym typeface="Cabin"/>
              </a:rPr>
              <a:t>Zepplin</a:t>
            </a:r>
            <a:r>
              <a:rPr lang="en" sz="2000" u="none" strike="noStrike" cap="none" dirty="0">
                <a:solidFill>
                  <a:srgbClr val="FF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('AC/DC')</a:t>
            </a:r>
          </a:p>
        </p:txBody>
      </p:sp>
      <p:pic>
        <p:nvPicPr>
          <p:cNvPr id="746" name="Shape 746" descr="Screen Shot 2015-08-10 at 11.22.04 AM.png"/>
          <p:cNvPicPr preferRelativeResize="0"/>
          <p:nvPr/>
        </p:nvPicPr>
        <p:blipFill rotWithShape="1">
          <a:blip r:embed="rId3">
            <a:alphaModFix/>
          </a:blip>
          <a:srcRect/>
          <a:stretch/>
        </p:blipFill>
        <p:spPr>
          <a:xfrm>
            <a:off x="-200526" y="328725"/>
            <a:ext cx="6220789" cy="3849271"/>
          </a:xfrm>
          <a:prstGeom prst="rect">
            <a:avLst/>
          </a:prstGeom>
          <a:noFill/>
          <a:ln>
            <a:noFill/>
          </a:ln>
        </p:spPr>
      </p:pic>
      <p:grpSp>
        <p:nvGrpSpPr>
          <p:cNvPr id="4" name="Group 3"/>
          <p:cNvGrpSpPr/>
          <p:nvPr/>
        </p:nvGrpSpPr>
        <p:grpSpPr>
          <a:xfrm>
            <a:off x="3433011" y="593480"/>
            <a:ext cx="5914175" cy="3659546"/>
            <a:chOff x="2653393" y="593481"/>
            <a:chExt cx="6589519" cy="4077432"/>
          </a:xfrm>
        </p:grpSpPr>
        <p:pic>
          <p:nvPicPr>
            <p:cNvPr id="747" name="Shape 747" descr="Screen Shot 2015-08-10 at 11.22.14 AM.png"/>
            <p:cNvPicPr preferRelativeResize="0"/>
            <p:nvPr/>
          </p:nvPicPr>
          <p:blipFill rotWithShape="1">
            <a:blip r:embed="rId4">
              <a:alphaModFix/>
            </a:blip>
            <a:srcRect/>
            <a:stretch/>
          </p:blipFill>
          <p:spPr>
            <a:xfrm>
              <a:off x="2653393" y="593481"/>
              <a:ext cx="6589519" cy="4077432"/>
            </a:xfrm>
            <a:prstGeom prst="rect">
              <a:avLst/>
            </a:prstGeom>
            <a:noFill/>
            <a:ln>
              <a:noFill/>
            </a:ln>
          </p:spPr>
        </p:pic>
        <p:sp>
          <p:nvSpPr>
            <p:cNvPr id="748" name="Shape 748"/>
            <p:cNvSpPr/>
            <p:nvPr/>
          </p:nvSpPr>
          <p:spPr>
            <a:xfrm flipH="1">
              <a:off x="4485809" y="1768902"/>
              <a:ext cx="714318" cy="714318"/>
            </a:xfrm>
            <a:prstGeom prst="rightArrow">
              <a:avLst>
                <a:gd name="adj1" fmla="val 39117"/>
                <a:gd name="adj2" fmla="val 20320"/>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p:nvPr/>
        </p:nvSpPr>
        <p:spPr>
          <a:xfrm>
            <a:off x="2392545" y="3939492"/>
            <a:ext cx="5235475"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Genre (name) values ('Rock')</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Genre (name) values ('Metal')</a:t>
            </a:r>
          </a:p>
        </p:txBody>
      </p:sp>
      <p:pic>
        <p:nvPicPr>
          <p:cNvPr id="754" name="Shape 754" descr="Screen Shot 2015-08-10 at 11.24.54 AM.png"/>
          <p:cNvPicPr preferRelativeResize="0"/>
          <p:nvPr/>
        </p:nvPicPr>
        <p:blipFill rotWithShape="1">
          <a:blip r:embed="rId3">
            <a:alphaModFix/>
          </a:blip>
          <a:srcRect/>
          <a:stretch/>
        </p:blipFill>
        <p:spPr>
          <a:xfrm>
            <a:off x="1443788" y="315192"/>
            <a:ext cx="6376737" cy="394576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p:nvPr/>
        </p:nvSpPr>
        <p:spPr>
          <a:xfrm>
            <a:off x="1440410" y="4033837"/>
            <a:ext cx="7209674"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Album (title, </a:t>
            </a:r>
            <a:r>
              <a:rPr lang="en" sz="2000" u="none" strike="noStrike" cap="none" dirty="0" err="1">
                <a:solidFill>
                  <a:srgbClr val="FFFF00"/>
                </a:solidFill>
                <a:latin typeface="Arial" charset="0"/>
                <a:ea typeface="Arial" charset="0"/>
                <a:cs typeface="Arial" charset="0"/>
                <a:sym typeface="Cabin"/>
              </a:rPr>
              <a:t>artist_id</a:t>
            </a:r>
            <a:r>
              <a:rPr lang="en" sz="2000" u="none" strike="noStrike" cap="none" dirty="0">
                <a:solidFill>
                  <a:srgbClr val="FFFF00"/>
                </a:solidFill>
                <a:latin typeface="Arial" charset="0"/>
                <a:ea typeface="Arial" charset="0"/>
                <a:cs typeface="Arial" charset="0"/>
                <a:sym typeface="Cabin"/>
              </a:rPr>
              <a:t>) values ('Who Made Who', 2)</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Album (title, </a:t>
            </a:r>
            <a:r>
              <a:rPr lang="en" sz="2000" u="none" strike="noStrike" cap="none" dirty="0" err="1">
                <a:solidFill>
                  <a:srgbClr val="FFFF00"/>
                </a:solidFill>
                <a:latin typeface="Arial" charset="0"/>
                <a:ea typeface="Arial" charset="0"/>
                <a:cs typeface="Arial" charset="0"/>
                <a:sym typeface="Cabin"/>
              </a:rPr>
              <a:t>artist_id</a:t>
            </a:r>
            <a:r>
              <a:rPr lang="en" sz="2000" u="none" strike="noStrike" cap="none" dirty="0">
                <a:solidFill>
                  <a:srgbClr val="FFFF00"/>
                </a:solidFill>
                <a:latin typeface="Arial" charset="0"/>
                <a:ea typeface="Arial" charset="0"/>
                <a:cs typeface="Arial" charset="0"/>
                <a:sym typeface="Cabin"/>
              </a:rPr>
              <a:t>) values ('IV', 1)</a:t>
            </a:r>
          </a:p>
        </p:txBody>
      </p:sp>
      <p:pic>
        <p:nvPicPr>
          <p:cNvPr id="760" name="Shape 760" descr="Screen Shot 2015-08-10 at 11.30.30 AM.png"/>
          <p:cNvPicPr preferRelativeResize="0"/>
          <p:nvPr/>
        </p:nvPicPr>
        <p:blipFill rotWithShape="1">
          <a:blip r:embed="rId3">
            <a:alphaModFix/>
          </a:blip>
          <a:srcRect/>
          <a:stretch/>
        </p:blipFill>
        <p:spPr>
          <a:xfrm>
            <a:off x="1892968" y="356851"/>
            <a:ext cx="5414211" cy="407791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p:nvPr/>
        </p:nvSpPr>
        <p:spPr>
          <a:xfrm>
            <a:off x="1144879" y="478505"/>
            <a:ext cx="7217436" cy="24002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     values ('Black Dog', 5, 297, 0, 2, 1)</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US" dirty="0">
                <a:solidFill>
                  <a:srgbClr val="FFFF00"/>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00"/>
              </a:buClr>
              <a:buSzPct val="25000"/>
              <a:buFont typeface="Cabin"/>
              <a:buNone/>
            </a:pPr>
            <a:r>
              <a:rPr lang="en-US" u="none" strike="noStrike" cap="none" dirty="0">
                <a:solidFill>
                  <a:srgbClr val="FFFF00"/>
                </a:solidFill>
                <a:latin typeface="Courier" charset="0"/>
                <a:ea typeface="Courier" charset="0"/>
                <a:cs typeface="Courier" charset="0"/>
                <a:sym typeface="Cabin"/>
              </a:rPr>
              <a:t>     </a:t>
            </a:r>
            <a:r>
              <a:rPr lang="en" u="none" strike="noStrike" cap="none" dirty="0">
                <a:solidFill>
                  <a:srgbClr val="FFFF00"/>
                </a:solidFill>
                <a:latin typeface="Courier" charset="0"/>
                <a:ea typeface="Courier" charset="0"/>
                <a:cs typeface="Courier" charset="0"/>
                <a:sym typeface="Cabin"/>
              </a:rPr>
              <a:t>values ('Stairway', 5, 482, 0, 2, 1)</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     values ('About to Rock', 5, 313, 0, 1, 2)</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     values ('Who Made Who', 5, 207, 0, 1, 2)</a:t>
            </a:r>
          </a:p>
        </p:txBody>
      </p:sp>
      <p:pic>
        <p:nvPicPr>
          <p:cNvPr id="766" name="Shape 766" descr="Screen Shot 2015-08-10 at 11.31.34 AM.png"/>
          <p:cNvPicPr preferRelativeResize="0"/>
          <p:nvPr/>
        </p:nvPicPr>
        <p:blipFill rotWithShape="1">
          <a:blip r:embed="rId3">
            <a:alphaModFix/>
          </a:blip>
          <a:srcRect/>
          <a:stretch/>
        </p:blipFill>
        <p:spPr>
          <a:xfrm>
            <a:off x="1764630" y="3023908"/>
            <a:ext cx="5829651" cy="14788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a:stretch/>
        </p:blipFill>
        <p:spPr>
          <a:xfrm>
            <a:off x="1540041" y="524719"/>
            <a:ext cx="6293495" cy="2702932"/>
          </a:xfrm>
          <a:prstGeom prst="rect">
            <a:avLst/>
          </a:prstGeom>
          <a:noFill/>
          <a:ln>
            <a:noFill/>
          </a:ln>
        </p:spPr>
      </p:pic>
      <p:sp>
        <p:nvSpPr>
          <p:cNvPr id="235" name="Shape 235"/>
          <p:cNvSpPr txBox="1"/>
          <p:nvPr/>
        </p:nvSpPr>
        <p:spPr>
          <a:xfrm>
            <a:off x="225059" y="3285498"/>
            <a:ext cx="8651081" cy="152161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600" u="none" strike="noStrike" cap="none" dirty="0">
                <a:solidFill>
                  <a:srgbClr val="FFFF00"/>
                </a:solidFill>
                <a:latin typeface="Arial" charset="0"/>
                <a:ea typeface="Arial" charset="0"/>
                <a:cs typeface="Arial" charset="0"/>
                <a:sym typeface="Cabin"/>
              </a:rPr>
              <a:t>A </a:t>
            </a:r>
            <a:r>
              <a:rPr lang="en" sz="1600" u="none" strike="noStrike" cap="none" dirty="0">
                <a:solidFill>
                  <a:srgbClr val="00FF00"/>
                </a:solidFill>
                <a:latin typeface="Arial" charset="0"/>
                <a:ea typeface="Arial" charset="0"/>
                <a:cs typeface="Arial" charset="0"/>
                <a:sym typeface="Cabin"/>
              </a:rPr>
              <a:t>relation</a:t>
            </a:r>
            <a:r>
              <a:rPr lang="en" sz="1600" u="none" strike="noStrike" cap="none" dirty="0">
                <a:solidFill>
                  <a:srgbClr val="FFFF00"/>
                </a:solidFill>
                <a:latin typeface="Arial" charset="0"/>
                <a:ea typeface="Arial" charset="0"/>
                <a:cs typeface="Arial" charset="0"/>
                <a:sym typeface="Cabin"/>
              </a:rPr>
              <a:t> is defined as a </a:t>
            </a:r>
            <a:r>
              <a:rPr lang="en" sz="1600" u="none" strike="noStrike" cap="none" dirty="0">
                <a:solidFill>
                  <a:srgbClr val="00FF00"/>
                </a:solidFill>
                <a:latin typeface="Arial" charset="0"/>
                <a:ea typeface="Arial" charset="0"/>
                <a:cs typeface="Arial" charset="0"/>
                <a:sym typeface="Cabin"/>
              </a:rPr>
              <a:t>set of </a:t>
            </a:r>
            <a:r>
              <a:rPr lang="en" sz="1600" u="none" strike="noStrike" cap="none" dirty="0">
                <a:solidFill>
                  <a:srgbClr val="FF7F00"/>
                </a:solidFill>
                <a:latin typeface="Arial" charset="0"/>
                <a:ea typeface="Arial" charset="0"/>
                <a:cs typeface="Arial" charset="0"/>
                <a:sym typeface="Cabin"/>
              </a:rPr>
              <a:t>tuples</a:t>
            </a:r>
            <a:r>
              <a:rPr lang="en" sz="1600" u="none" strike="noStrike" cap="none" dirty="0">
                <a:solidFill>
                  <a:srgbClr val="FFFF00"/>
                </a:solidFill>
                <a:latin typeface="Arial" charset="0"/>
                <a:ea typeface="Arial" charset="0"/>
                <a:cs typeface="Arial" charset="0"/>
                <a:sym typeface="Cabin"/>
              </a:rPr>
              <a:t> that have the same </a:t>
            </a:r>
            <a:r>
              <a:rPr lang="en" sz="1600" u="none" strike="noStrike" cap="none" dirty="0">
                <a:solidFill>
                  <a:srgbClr val="FF00FF"/>
                </a:solidFill>
                <a:latin typeface="Arial" charset="0"/>
                <a:ea typeface="Arial" charset="0"/>
                <a:cs typeface="Arial" charset="0"/>
                <a:sym typeface="Cabin"/>
              </a:rPr>
              <a:t>attributes</a:t>
            </a:r>
            <a:r>
              <a:rPr lang="en" sz="1600" u="none" strike="noStrike" cap="none" dirty="0">
                <a:solidFill>
                  <a:srgbClr val="FFFF00"/>
                </a:solidFill>
                <a:latin typeface="Arial" charset="0"/>
                <a:ea typeface="Arial" charset="0"/>
                <a:cs typeface="Arial" charset="0"/>
                <a:sym typeface="Cabin"/>
              </a:rPr>
              <a:t>.   A </a:t>
            </a:r>
            <a:r>
              <a:rPr lang="en" sz="1600" u="none" strike="noStrike" cap="none" dirty="0">
                <a:solidFill>
                  <a:srgbClr val="FF7F00"/>
                </a:solidFill>
                <a:latin typeface="Arial" charset="0"/>
                <a:ea typeface="Arial" charset="0"/>
                <a:cs typeface="Arial" charset="0"/>
                <a:sym typeface="Cabin"/>
              </a:rPr>
              <a:t>tuple</a:t>
            </a:r>
            <a:r>
              <a:rPr lang="en" sz="1600" u="none" strike="noStrike" cap="none" dirty="0">
                <a:solidFill>
                  <a:srgbClr val="FFFF00"/>
                </a:solidFill>
                <a:latin typeface="Arial" charset="0"/>
                <a:ea typeface="Arial" charset="0"/>
                <a:cs typeface="Arial" charset="0"/>
                <a:sym typeface="Cabin"/>
              </a:rPr>
              <a:t> usually represents </a:t>
            </a:r>
            <a:r>
              <a:rPr lang="en" sz="1600" u="none" strike="noStrike" cap="none" dirty="0">
                <a:solidFill>
                  <a:srgbClr val="FF7F00"/>
                </a:solidFill>
                <a:latin typeface="Arial" charset="0"/>
                <a:ea typeface="Arial" charset="0"/>
                <a:cs typeface="Arial" charset="0"/>
                <a:sym typeface="Cabin"/>
              </a:rPr>
              <a:t>an object</a:t>
            </a:r>
            <a:r>
              <a:rPr lang="en" sz="1600" u="none" strike="noStrike" cap="none" dirty="0">
                <a:solidFill>
                  <a:srgbClr val="FFFF00"/>
                </a:solidFill>
                <a:latin typeface="Arial" charset="0"/>
                <a:ea typeface="Arial" charset="0"/>
                <a:cs typeface="Arial" charset="0"/>
                <a:sym typeface="Cabin"/>
              </a:rPr>
              <a:t> and information about that object.  </a:t>
            </a:r>
            <a:r>
              <a:rPr lang="en" sz="1600" u="none" strike="noStrike" cap="none" dirty="0">
                <a:solidFill>
                  <a:srgbClr val="FF7F00"/>
                </a:solidFill>
                <a:latin typeface="Arial" charset="0"/>
                <a:ea typeface="Arial" charset="0"/>
                <a:cs typeface="Arial" charset="0"/>
                <a:sym typeface="Cabin"/>
              </a:rPr>
              <a:t>Objects</a:t>
            </a:r>
            <a:r>
              <a:rPr lang="en" sz="1600" u="none" strike="noStrike" cap="none" dirty="0">
                <a:solidFill>
                  <a:srgbClr val="FFFF00"/>
                </a:solidFill>
                <a:latin typeface="Arial" charset="0"/>
                <a:ea typeface="Arial" charset="0"/>
                <a:cs typeface="Arial" charset="0"/>
                <a:sym typeface="Cabin"/>
              </a:rPr>
              <a:t> are typically physical objects or concepts.   A </a:t>
            </a:r>
            <a:r>
              <a:rPr lang="en" sz="1600" u="none" strike="noStrike" cap="none" dirty="0">
                <a:solidFill>
                  <a:srgbClr val="00FF00"/>
                </a:solidFill>
                <a:latin typeface="Arial" charset="0"/>
                <a:ea typeface="Arial" charset="0"/>
                <a:cs typeface="Arial" charset="0"/>
                <a:sym typeface="Cabin"/>
              </a:rPr>
              <a:t>relation</a:t>
            </a:r>
            <a:r>
              <a:rPr lang="en" sz="1600" u="none" strike="noStrike" cap="none" dirty="0">
                <a:solidFill>
                  <a:srgbClr val="FFFF00"/>
                </a:solidFill>
                <a:latin typeface="Arial" charset="0"/>
                <a:ea typeface="Arial" charset="0"/>
                <a:cs typeface="Arial" charset="0"/>
                <a:sym typeface="Cabin"/>
              </a:rPr>
              <a:t> is usually described as a </a:t>
            </a:r>
            <a:r>
              <a:rPr lang="en" sz="1600" u="none" strike="noStrike" cap="none" dirty="0">
                <a:solidFill>
                  <a:srgbClr val="00FF00"/>
                </a:solidFill>
                <a:latin typeface="Arial" charset="0"/>
                <a:ea typeface="Arial" charset="0"/>
                <a:cs typeface="Arial" charset="0"/>
                <a:sym typeface="Cabin"/>
              </a:rPr>
              <a:t>table</a:t>
            </a:r>
            <a:r>
              <a:rPr lang="en" sz="1600" u="none" strike="noStrike" cap="none" dirty="0">
                <a:solidFill>
                  <a:srgbClr val="FFFF00"/>
                </a:solidFill>
                <a:latin typeface="Arial" charset="0"/>
                <a:ea typeface="Arial" charset="0"/>
                <a:cs typeface="Arial" charset="0"/>
                <a:sym typeface="Cabin"/>
              </a:rPr>
              <a:t>, which is organized into </a:t>
            </a:r>
            <a:r>
              <a:rPr lang="en" sz="1600" u="none" strike="noStrike" cap="none" dirty="0">
                <a:solidFill>
                  <a:srgbClr val="FF7F00"/>
                </a:solidFill>
                <a:latin typeface="Arial" charset="0"/>
                <a:ea typeface="Arial" charset="0"/>
                <a:cs typeface="Arial" charset="0"/>
                <a:sym typeface="Cabin"/>
              </a:rPr>
              <a:t>rows</a:t>
            </a:r>
            <a:r>
              <a:rPr lang="en" sz="1600" u="none" strike="noStrike" cap="none" dirty="0">
                <a:solidFill>
                  <a:srgbClr val="FFFF00"/>
                </a:solidFill>
                <a:latin typeface="Arial" charset="0"/>
                <a:ea typeface="Arial" charset="0"/>
                <a:cs typeface="Arial" charset="0"/>
                <a:sym typeface="Cabin"/>
              </a:rPr>
              <a:t> and </a:t>
            </a:r>
            <a:r>
              <a:rPr lang="en" sz="1600" u="none" strike="noStrike" cap="none" dirty="0">
                <a:solidFill>
                  <a:srgbClr val="FF00FF"/>
                </a:solidFill>
                <a:latin typeface="Arial" charset="0"/>
                <a:ea typeface="Arial" charset="0"/>
                <a:cs typeface="Arial" charset="0"/>
                <a:sym typeface="Cabin"/>
              </a:rPr>
              <a:t>columns</a:t>
            </a:r>
            <a:r>
              <a:rPr lang="en" sz="1600" u="none" strike="noStrike" cap="none" dirty="0">
                <a:solidFill>
                  <a:srgbClr val="FFFF00"/>
                </a:solidFill>
                <a:latin typeface="Arial" charset="0"/>
                <a:ea typeface="Arial" charset="0"/>
                <a:cs typeface="Arial" charset="0"/>
                <a:sym typeface="Cabin"/>
              </a:rPr>
              <a:t>.   All the data</a:t>
            </a:r>
            <a:r>
              <a:rPr lang="en" sz="1600" u="sng" strike="noStrike" cap="none" dirty="0">
                <a:solidFill>
                  <a:schemeClr val="hlink"/>
                </a:solidFill>
                <a:latin typeface="Arial" charset="0"/>
                <a:ea typeface="Arial" charset="0"/>
                <a:cs typeface="Arial" charset="0"/>
                <a:sym typeface="Cabin"/>
                <a:hlinkClick r:id="rId4"/>
              </a:rPr>
              <a:t> </a:t>
            </a:r>
            <a:r>
              <a:rPr lang="en" sz="1600" u="none" strike="noStrike" cap="none" dirty="0">
                <a:solidFill>
                  <a:srgbClr val="FFFF00"/>
                </a:solidFill>
                <a:latin typeface="Arial" charset="0"/>
                <a:ea typeface="Arial" charset="0"/>
                <a:cs typeface="Arial" charset="0"/>
                <a:sym typeface="Cabin"/>
              </a:rPr>
              <a:t>referenced by an </a:t>
            </a:r>
            <a:r>
              <a:rPr lang="en" sz="1600" u="none" strike="noStrike" cap="none" dirty="0">
                <a:solidFill>
                  <a:srgbClr val="FF00FF"/>
                </a:solidFill>
                <a:latin typeface="Arial" charset="0"/>
                <a:ea typeface="Arial" charset="0"/>
                <a:cs typeface="Arial" charset="0"/>
                <a:sym typeface="Cabin"/>
              </a:rPr>
              <a:t>attribute</a:t>
            </a:r>
            <a:r>
              <a:rPr lang="en" sz="1600" u="none" strike="noStrike" cap="none" dirty="0">
                <a:solidFill>
                  <a:srgbClr val="FFFF00"/>
                </a:solidFill>
                <a:latin typeface="Arial" charset="0"/>
                <a:ea typeface="Arial" charset="0"/>
                <a:cs typeface="Arial" charset="0"/>
                <a:sym typeface="Cabin"/>
              </a:rPr>
              <a:t> are in the same domain and </a:t>
            </a:r>
            <a:r>
              <a:rPr lang="en" sz="1600" u="none" strike="noStrike" cap="none" dirty="0">
                <a:solidFill>
                  <a:srgbClr val="FF00FF"/>
                </a:solidFill>
                <a:latin typeface="Arial" charset="0"/>
                <a:ea typeface="Arial" charset="0"/>
                <a:cs typeface="Arial" charset="0"/>
                <a:sym typeface="Cabin"/>
              </a:rPr>
              <a:t>conform to the same constraints.</a:t>
            </a:r>
            <a:r>
              <a:rPr lang="en" sz="1600" u="none" strike="noStrike" cap="none" dirty="0">
                <a:solidFill>
                  <a:srgbClr val="FFFF00"/>
                </a:solidFill>
                <a:latin typeface="Arial" charset="0"/>
                <a:ea typeface="Arial" charset="0"/>
                <a:cs typeface="Arial" charset="0"/>
                <a:sym typeface="Cabin"/>
              </a:rPr>
              <a:t>  (Wikipedia)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2" name="Group 1"/>
          <p:cNvGrpSpPr/>
          <p:nvPr/>
        </p:nvGrpSpPr>
        <p:grpSpPr>
          <a:xfrm>
            <a:off x="1044514" y="590844"/>
            <a:ext cx="7334875" cy="3965976"/>
            <a:chOff x="1874508" y="1342967"/>
            <a:chExt cx="5865807" cy="3171649"/>
          </a:xfrm>
        </p:grpSpPr>
        <p:pic>
          <p:nvPicPr>
            <p:cNvPr id="771" name="Shape 771" descr="Screen Shot 2015-08-10 at 11.35.43 AM.png"/>
            <p:cNvPicPr preferRelativeResize="0"/>
            <p:nvPr/>
          </p:nvPicPr>
          <p:blipFill rotWithShape="1">
            <a:blip r:embed="rId3">
              <a:alphaModFix/>
            </a:blip>
            <a:srcRect/>
            <a:stretch/>
          </p:blipFill>
          <p:spPr>
            <a:xfrm>
              <a:off x="2761561" y="2822376"/>
              <a:ext cx="1987055" cy="722566"/>
            </a:xfrm>
            <a:prstGeom prst="rect">
              <a:avLst/>
            </a:prstGeom>
            <a:noFill/>
            <a:ln>
              <a:noFill/>
            </a:ln>
          </p:spPr>
        </p:pic>
        <p:pic>
          <p:nvPicPr>
            <p:cNvPr id="772" name="Shape 772" descr="Screen Shot 2015-08-10 at 11.36.01 AM.png"/>
            <p:cNvPicPr preferRelativeResize="0"/>
            <p:nvPr/>
          </p:nvPicPr>
          <p:blipFill rotWithShape="1">
            <a:blip r:embed="rId4">
              <a:alphaModFix/>
            </a:blip>
            <a:srcRect/>
            <a:stretch/>
          </p:blipFill>
          <p:spPr>
            <a:xfrm>
              <a:off x="3294221" y="3822157"/>
              <a:ext cx="1264489" cy="692459"/>
            </a:xfrm>
            <a:prstGeom prst="rect">
              <a:avLst/>
            </a:prstGeom>
            <a:noFill/>
            <a:ln>
              <a:noFill/>
            </a:ln>
          </p:spPr>
        </p:pic>
        <p:pic>
          <p:nvPicPr>
            <p:cNvPr id="773" name="Shape 773" descr="Screen Shot 2015-08-10 at 11.36.13 AM.png"/>
            <p:cNvPicPr preferRelativeResize="0"/>
            <p:nvPr/>
          </p:nvPicPr>
          <p:blipFill rotWithShape="1">
            <a:blip r:embed="rId5">
              <a:alphaModFix/>
            </a:blip>
            <a:srcRect/>
            <a:stretch/>
          </p:blipFill>
          <p:spPr>
            <a:xfrm>
              <a:off x="5783830" y="3183659"/>
              <a:ext cx="1276532" cy="716544"/>
            </a:xfrm>
            <a:prstGeom prst="rect">
              <a:avLst/>
            </a:prstGeom>
            <a:noFill/>
            <a:ln>
              <a:noFill/>
            </a:ln>
          </p:spPr>
        </p:pic>
        <p:pic>
          <p:nvPicPr>
            <p:cNvPr id="774" name="Shape 774" descr="Screen Shot 2015-08-10 at 11.31.34 AM.png"/>
            <p:cNvPicPr preferRelativeResize="0"/>
            <p:nvPr/>
          </p:nvPicPr>
          <p:blipFill rotWithShape="1">
            <a:blip r:embed="rId6">
              <a:alphaModFix/>
            </a:blip>
            <a:srcRect l="3906"/>
            <a:stretch/>
          </p:blipFill>
          <p:spPr>
            <a:xfrm>
              <a:off x="2504494" y="1342967"/>
              <a:ext cx="4333836" cy="1144062"/>
            </a:xfrm>
            <a:prstGeom prst="rect">
              <a:avLst/>
            </a:prstGeom>
            <a:noFill/>
            <a:ln>
              <a:noFill/>
            </a:ln>
          </p:spPr>
        </p:pic>
        <p:cxnSp>
          <p:nvCxnSpPr>
            <p:cNvPr id="776" name="Shape 776"/>
            <p:cNvCxnSpPr/>
            <p:nvPr/>
          </p:nvCxnSpPr>
          <p:spPr>
            <a:xfrm rot="10800000" flipH="1">
              <a:off x="3162214" y="2404642"/>
              <a:ext cx="592874" cy="779016"/>
            </a:xfrm>
            <a:prstGeom prst="straightConnector1">
              <a:avLst/>
            </a:prstGeom>
            <a:noFill/>
            <a:ln w="63500" cap="rnd" cmpd="sng">
              <a:solidFill>
                <a:srgbClr val="FF00FF"/>
              </a:solidFill>
              <a:prstDash val="solid"/>
              <a:miter/>
              <a:headEnd type="stealth" w="med" len="med"/>
              <a:tailEnd type="none" w="med" len="med"/>
            </a:ln>
          </p:spPr>
        </p:cxnSp>
        <p:cxnSp>
          <p:nvCxnSpPr>
            <p:cNvPr id="777" name="Shape 777"/>
            <p:cNvCxnSpPr/>
            <p:nvPr/>
          </p:nvCxnSpPr>
          <p:spPr>
            <a:xfrm rot="10800000" flipH="1">
              <a:off x="3393806" y="3422371"/>
              <a:ext cx="101900" cy="746015"/>
            </a:xfrm>
            <a:prstGeom prst="straightConnector1">
              <a:avLst/>
            </a:prstGeom>
            <a:noFill/>
            <a:ln w="63500" cap="rnd" cmpd="sng">
              <a:solidFill>
                <a:srgbClr val="FF00FF"/>
              </a:solidFill>
              <a:prstDash val="solid"/>
              <a:miter/>
              <a:headEnd type="stealth" w="med" len="med"/>
              <a:tailEnd type="none" w="med" len="med"/>
            </a:ln>
          </p:spPr>
        </p:cxnSp>
        <p:cxnSp>
          <p:nvCxnSpPr>
            <p:cNvPr id="778" name="Shape 778"/>
            <p:cNvCxnSpPr/>
            <p:nvPr/>
          </p:nvCxnSpPr>
          <p:spPr>
            <a:xfrm rot="10800000">
              <a:off x="4583324" y="2404643"/>
              <a:ext cx="1200506" cy="1417513"/>
            </a:xfrm>
            <a:prstGeom prst="straightConnector1">
              <a:avLst/>
            </a:prstGeom>
            <a:noFill/>
            <a:ln w="63500" cap="rnd" cmpd="sng">
              <a:solidFill>
                <a:srgbClr val="FF00FF"/>
              </a:solidFill>
              <a:prstDash val="solid"/>
              <a:miter/>
              <a:headEnd type="stealth" w="med" len="med"/>
              <a:tailEnd type="none" w="med" len="med"/>
            </a:ln>
          </p:spPr>
        </p:cxnSp>
        <p:sp>
          <p:nvSpPr>
            <p:cNvPr id="779" name="Shape 779"/>
            <p:cNvSpPr txBox="1"/>
            <p:nvPr/>
          </p:nvSpPr>
          <p:spPr>
            <a:xfrm flipH="1">
              <a:off x="2504494" y="4020862"/>
              <a:ext cx="540939"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Artist</a:t>
              </a:r>
            </a:p>
          </p:txBody>
        </p:sp>
        <p:sp>
          <p:nvSpPr>
            <p:cNvPr id="780" name="Shape 780"/>
            <p:cNvSpPr txBox="1"/>
            <p:nvPr/>
          </p:nvSpPr>
          <p:spPr>
            <a:xfrm>
              <a:off x="7128394" y="3605156"/>
              <a:ext cx="611921"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Genre</a:t>
              </a:r>
            </a:p>
          </p:txBody>
        </p:sp>
        <p:sp>
          <p:nvSpPr>
            <p:cNvPr id="781" name="Shape 781"/>
            <p:cNvSpPr txBox="1"/>
            <p:nvPr/>
          </p:nvSpPr>
          <p:spPr>
            <a:xfrm>
              <a:off x="1874508" y="2822376"/>
              <a:ext cx="629986"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Album</a:t>
              </a:r>
            </a:p>
          </p:txBody>
        </p:sp>
        <p:sp>
          <p:nvSpPr>
            <p:cNvPr id="782" name="Shape 782"/>
            <p:cNvSpPr txBox="1"/>
            <p:nvPr/>
          </p:nvSpPr>
          <p:spPr>
            <a:xfrm>
              <a:off x="6878341" y="1377245"/>
              <a:ext cx="823362"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Track</a:t>
              </a: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Using Join Across Tables</a:t>
            </a:r>
          </a:p>
        </p:txBody>
      </p:sp>
      <p:sp>
        <p:nvSpPr>
          <p:cNvPr id="789" name="Shape 789"/>
          <p:cNvSpPr txBox="1"/>
          <p:nvPr/>
        </p:nvSpPr>
        <p:spPr>
          <a:xfrm>
            <a:off x="2386743" y="4131468"/>
            <a:ext cx="4646530"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3"/>
              </a:rPr>
              <a:t>http://en.wikipedia.org/wiki/Join_(SQL)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Relational Power</a:t>
            </a:r>
          </a:p>
        </p:txBody>
      </p:sp>
      <p:sp>
        <p:nvSpPr>
          <p:cNvPr id="795" name="Shape 795"/>
          <p:cNvSpPr txBox="1">
            <a:spLocks noGrp="1"/>
          </p:cNvSpPr>
          <p:nvPr>
            <p:ph idx="1"/>
          </p:nvPr>
        </p:nvSpPr>
        <p:spPr>
          <a:xfrm>
            <a:off x="650081" y="1621428"/>
            <a:ext cx="7836750" cy="3050639"/>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By removing the replicated data and replacing it with references to a single copy of each bit of data we build a </a:t>
            </a:r>
            <a:r>
              <a:rPr lang="en" sz="2000" b="0" i="0" u="none" strike="noStrike" cap="none" dirty="0">
                <a:solidFill>
                  <a:schemeClr val="lt1"/>
                </a:solidFill>
                <a:latin typeface="Arial"/>
                <a:ea typeface="Arial"/>
                <a:cs typeface="Arial"/>
                <a:sym typeface="Arial"/>
              </a:rPr>
              <a:t>“</a:t>
            </a:r>
            <a:r>
              <a:rPr lang="en" sz="2000" u="none" strike="noStrike" cap="none" dirty="0">
                <a:solidFill>
                  <a:srgbClr val="FF00FF"/>
                </a:solidFill>
                <a:latin typeface="Arial" charset="0"/>
                <a:ea typeface="Arial" charset="0"/>
                <a:cs typeface="Arial" charset="0"/>
                <a:sym typeface="Cabin"/>
              </a:rPr>
              <a:t>web</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of information that the relational database can read through very quickly - even for very large amounts of data</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Often when you want some data it comes from a number of tables linked by these </a:t>
            </a:r>
            <a:r>
              <a:rPr lang="en" sz="2000" u="none" strike="noStrike" cap="none" dirty="0">
                <a:solidFill>
                  <a:srgbClr val="FF00FF"/>
                </a:solidFill>
                <a:latin typeface="Arial" charset="0"/>
                <a:ea typeface="Arial" charset="0"/>
                <a:cs typeface="Arial" charset="0"/>
                <a:sym typeface="Cabin"/>
              </a:rPr>
              <a:t>foreign keys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The JOIN Operation</a:t>
            </a:r>
          </a:p>
        </p:txBody>
      </p:sp>
      <p:sp>
        <p:nvSpPr>
          <p:cNvPr id="801" name="Shape 801"/>
          <p:cNvSpPr txBox="1">
            <a:spLocks noGrp="1"/>
          </p:cNvSpPr>
          <p:nvPr>
            <p:ph idx="1"/>
          </p:nvPr>
        </p:nvSpPr>
        <p:spPr>
          <a:xfrm>
            <a:off x="650081" y="1464468"/>
            <a:ext cx="7836750" cy="2333983"/>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The JOIN operation </a:t>
            </a:r>
            <a:r>
              <a:rPr lang="en" sz="2000" u="none" strike="noStrike" cap="none">
                <a:solidFill>
                  <a:srgbClr val="FF00FF"/>
                </a:solidFill>
                <a:latin typeface="Arial" charset="0"/>
                <a:ea typeface="Arial" charset="0"/>
                <a:cs typeface="Arial" charset="0"/>
                <a:sym typeface="Cabin"/>
              </a:rPr>
              <a:t>links across several tables </a:t>
            </a:r>
            <a:r>
              <a:rPr lang="en" sz="2000" u="none" strike="noStrike" cap="none">
                <a:solidFill>
                  <a:schemeClr val="lt1"/>
                </a:solidFill>
                <a:latin typeface="Arial" charset="0"/>
                <a:ea typeface="Arial" charset="0"/>
                <a:cs typeface="Arial" charset="0"/>
                <a:sym typeface="Cabin"/>
              </a:rPr>
              <a:t>as part of a select operation</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You must tell the JOIN </a:t>
            </a:r>
            <a:r>
              <a:rPr lang="en" sz="2000" u="none" strike="noStrike" cap="none">
                <a:solidFill>
                  <a:srgbClr val="00FF00"/>
                </a:solidFill>
                <a:latin typeface="Arial" charset="0"/>
                <a:ea typeface="Arial" charset="0"/>
                <a:cs typeface="Arial" charset="0"/>
                <a:sym typeface="Cabin"/>
              </a:rPr>
              <a:t>how to use the keys</a:t>
            </a:r>
            <a:r>
              <a:rPr lang="en" sz="2000" u="none" strike="noStrike" cap="none">
                <a:solidFill>
                  <a:schemeClr val="lt1"/>
                </a:solidFill>
                <a:latin typeface="Arial" charset="0"/>
                <a:ea typeface="Arial" charset="0"/>
                <a:cs typeface="Arial" charset="0"/>
                <a:sym typeface="Cabin"/>
              </a:rPr>
              <a:t> that make the connection between the tables using an </a:t>
            </a:r>
            <a:r>
              <a:rPr lang="en" sz="2000" u="none" strike="noStrike" cap="none">
                <a:solidFill>
                  <a:srgbClr val="00FF00"/>
                </a:solidFill>
                <a:latin typeface="Arial" charset="0"/>
                <a:ea typeface="Arial" charset="0"/>
                <a:cs typeface="Arial" charset="0"/>
                <a:sym typeface="Cabin"/>
              </a:rPr>
              <a:t>ON clause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p:nvPr/>
        </p:nvSpPr>
        <p:spPr>
          <a:xfrm>
            <a:off x="263763" y="3371850"/>
            <a:ext cx="89022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1800" u="none" strike="noStrike" cap="none" dirty="0">
                <a:solidFill>
                  <a:srgbClr val="FF7F00"/>
                </a:solidFill>
                <a:latin typeface="Arial" charset="0"/>
                <a:ea typeface="Arial" charset="0"/>
                <a:cs typeface="Arial" charset="0"/>
                <a:sym typeface="Cabin"/>
              </a:rPr>
              <a:t>select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Album.title</a:t>
            </a:r>
            <a:r>
              <a:rPr lang="en" sz="1800" u="none" strike="noStrike" cap="none" dirty="0">
                <a:solidFill>
                  <a:srgbClr val="00FF00"/>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Artist.name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from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Album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join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Artist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on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FF00FF"/>
                </a:solidFill>
                <a:latin typeface="Arial" charset="0"/>
                <a:ea typeface="Arial" charset="0"/>
                <a:cs typeface="Arial" charset="0"/>
                <a:sym typeface="Cabin"/>
              </a:rPr>
              <a:t>Album.artist_id</a:t>
            </a:r>
            <a:r>
              <a:rPr lang="en" sz="1800" u="none" strike="noStrike" cap="none" dirty="0">
                <a:solidFill>
                  <a:srgbClr val="FF00FF"/>
                </a:solidFill>
                <a:latin typeface="Arial" charset="0"/>
                <a:ea typeface="Arial" charset="0"/>
                <a:cs typeface="Arial" charset="0"/>
                <a:sym typeface="Cabin"/>
              </a:rPr>
              <a:t> = </a:t>
            </a:r>
            <a:r>
              <a:rPr lang="en" sz="1800" u="none" strike="noStrike" cap="none" dirty="0" err="1">
                <a:solidFill>
                  <a:srgbClr val="FF00FF"/>
                </a:solidFill>
                <a:latin typeface="Arial" charset="0"/>
                <a:ea typeface="Arial" charset="0"/>
                <a:cs typeface="Arial" charset="0"/>
                <a:sym typeface="Cabin"/>
              </a:rPr>
              <a:t>Artist.id</a:t>
            </a:r>
            <a:endParaRPr lang="en" sz="1800" u="none" strike="noStrike" cap="none" dirty="0">
              <a:solidFill>
                <a:srgbClr val="FF00FF"/>
              </a:solidFill>
              <a:latin typeface="Arial" charset="0"/>
              <a:ea typeface="Arial" charset="0"/>
              <a:cs typeface="Arial" charset="0"/>
              <a:sym typeface="Cabin"/>
            </a:endParaRPr>
          </a:p>
        </p:txBody>
      </p:sp>
      <p:sp>
        <p:nvSpPr>
          <p:cNvPr id="807" name="Shape 807"/>
          <p:cNvSpPr txBox="1"/>
          <p:nvPr/>
        </p:nvSpPr>
        <p:spPr>
          <a:xfrm>
            <a:off x="1637566" y="3916508"/>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What we want to see</a:t>
            </a:r>
          </a:p>
        </p:txBody>
      </p:sp>
      <p:sp>
        <p:nvSpPr>
          <p:cNvPr id="808" name="Shape 808"/>
          <p:cNvSpPr txBox="1"/>
          <p:nvPr/>
        </p:nvSpPr>
        <p:spPr>
          <a:xfrm>
            <a:off x="4217490" y="3893886"/>
            <a:ext cx="1893036"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The tables that hold the data</a:t>
            </a:r>
          </a:p>
        </p:txBody>
      </p:sp>
      <p:sp>
        <p:nvSpPr>
          <p:cNvPr id="809" name="Shape 809"/>
          <p:cNvSpPr txBox="1"/>
          <p:nvPr/>
        </p:nvSpPr>
        <p:spPr>
          <a:xfrm>
            <a:off x="6734942" y="3916508"/>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dirty="0">
                <a:solidFill>
                  <a:srgbClr val="FF00FF"/>
                </a:solidFill>
                <a:latin typeface="Arial" charset="0"/>
                <a:ea typeface="Arial" charset="0"/>
                <a:cs typeface="Arial" charset="0"/>
                <a:sym typeface="Cabin"/>
              </a:rPr>
              <a:t>How the tables are linked</a:t>
            </a:r>
          </a:p>
        </p:txBody>
      </p:sp>
      <p:grpSp>
        <p:nvGrpSpPr>
          <p:cNvPr id="4" name="Group 3"/>
          <p:cNvGrpSpPr/>
          <p:nvPr/>
        </p:nvGrpSpPr>
        <p:grpSpPr>
          <a:xfrm>
            <a:off x="981075" y="495817"/>
            <a:ext cx="6986953" cy="2584281"/>
            <a:chOff x="354439" y="264043"/>
            <a:chExt cx="7613589" cy="2816056"/>
          </a:xfrm>
        </p:grpSpPr>
        <p:pic>
          <p:nvPicPr>
            <p:cNvPr id="812" name="Shape 812" descr="Screen Shot 2015-08-10 at 11.35.43 AM.png"/>
            <p:cNvPicPr preferRelativeResize="0"/>
            <p:nvPr/>
          </p:nvPicPr>
          <p:blipFill rotWithShape="1">
            <a:blip r:embed="rId3">
              <a:alphaModFix/>
            </a:blip>
            <a:srcRect/>
            <a:stretch/>
          </p:blipFill>
          <p:spPr>
            <a:xfrm>
              <a:off x="3022869" y="264043"/>
              <a:ext cx="3354059" cy="1219658"/>
            </a:xfrm>
            <a:prstGeom prst="rect">
              <a:avLst/>
            </a:prstGeom>
            <a:noFill/>
            <a:ln>
              <a:noFill/>
            </a:ln>
          </p:spPr>
        </p:pic>
        <p:pic>
          <p:nvPicPr>
            <p:cNvPr id="813" name="Shape 813" descr="Screen Shot 2015-08-10 at 11.36.01 AM.png"/>
            <p:cNvPicPr preferRelativeResize="0"/>
            <p:nvPr/>
          </p:nvPicPr>
          <p:blipFill rotWithShape="1">
            <a:blip r:embed="rId4">
              <a:alphaModFix/>
            </a:blip>
            <a:srcRect/>
            <a:stretch/>
          </p:blipFill>
          <p:spPr>
            <a:xfrm>
              <a:off x="5656955" y="1814512"/>
              <a:ext cx="2311073" cy="1265587"/>
            </a:xfrm>
            <a:prstGeom prst="rect">
              <a:avLst/>
            </a:prstGeom>
            <a:noFill/>
            <a:ln>
              <a:noFill/>
            </a:ln>
          </p:spPr>
        </p:pic>
        <p:cxnSp>
          <p:nvCxnSpPr>
            <p:cNvPr id="814" name="Shape 814"/>
            <p:cNvCxnSpPr/>
            <p:nvPr/>
          </p:nvCxnSpPr>
          <p:spPr>
            <a:xfrm rot="10800000">
              <a:off x="4338384" y="975876"/>
              <a:ext cx="1318570" cy="1848652"/>
            </a:xfrm>
            <a:prstGeom prst="straightConnector1">
              <a:avLst/>
            </a:prstGeom>
            <a:noFill/>
            <a:ln w="63500" cap="rnd" cmpd="sng">
              <a:solidFill>
                <a:srgbClr val="FF00FF"/>
              </a:solidFill>
              <a:prstDash val="solid"/>
              <a:miter/>
              <a:headEnd type="stealth" w="med" len="med"/>
              <a:tailEnd type="none" w="med" len="med"/>
            </a:ln>
          </p:spPr>
        </p:cxnSp>
        <p:sp>
          <p:nvSpPr>
            <p:cNvPr id="815" name="Shape 815"/>
            <p:cNvSpPr txBox="1"/>
            <p:nvPr/>
          </p:nvSpPr>
          <p:spPr>
            <a:xfrm flipH="1">
              <a:off x="7271308" y="1335881"/>
              <a:ext cx="64176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Artist</a:t>
              </a:r>
            </a:p>
          </p:txBody>
        </p:sp>
        <p:sp>
          <p:nvSpPr>
            <p:cNvPr id="816" name="Shape 816"/>
            <p:cNvSpPr txBox="1"/>
            <p:nvPr/>
          </p:nvSpPr>
          <p:spPr>
            <a:xfrm flipH="1">
              <a:off x="6521763" y="300861"/>
              <a:ext cx="110556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Album</a:t>
              </a:r>
            </a:p>
          </p:txBody>
        </p:sp>
        <p:pic>
          <p:nvPicPr>
            <p:cNvPr id="817" name="Shape 817" descr="Screen Shot 2015-08-10 at 11.41.19 AM.png"/>
            <p:cNvPicPr preferRelativeResize="0"/>
            <p:nvPr/>
          </p:nvPicPr>
          <p:blipFill rotWithShape="1">
            <a:blip r:embed="rId5">
              <a:alphaModFix/>
            </a:blip>
            <a:srcRect/>
            <a:stretch/>
          </p:blipFill>
          <p:spPr>
            <a:xfrm>
              <a:off x="354439" y="1776783"/>
              <a:ext cx="2997627" cy="1303316"/>
            </a:xfrm>
            <a:prstGeom prst="rect">
              <a:avLst/>
            </a:prstGeom>
            <a:noFill/>
            <a:ln>
              <a:noFill/>
            </a:ln>
          </p:spPr>
        </p:pic>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5" name="Shape 825"/>
          <p:cNvSpPr txBox="1"/>
          <p:nvPr/>
        </p:nvSpPr>
        <p:spPr>
          <a:xfrm>
            <a:off x="792905" y="3816980"/>
            <a:ext cx="7722393" cy="7715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Album.title</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Album.artist_id</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Artist.id,Artist.name</a:t>
            </a:r>
            <a:r>
              <a:rPr lang="en" sz="2500" u="none" strike="noStrike" cap="none" dirty="0">
                <a:solidFill>
                  <a:schemeClr val="lt1"/>
                </a:solidFill>
                <a:latin typeface="Arial" charset="0"/>
                <a:ea typeface="Arial" charset="0"/>
                <a:cs typeface="Arial" charset="0"/>
                <a:sym typeface="Cabin"/>
              </a:rPr>
              <a:t> </a:t>
            </a:r>
          </a:p>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Album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join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Artist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FF00FF"/>
                </a:solidFill>
                <a:latin typeface="Arial" charset="0"/>
                <a:ea typeface="Arial" charset="0"/>
                <a:cs typeface="Arial" charset="0"/>
                <a:sym typeface="Cabin"/>
              </a:rPr>
              <a:t>Album.artist_id</a:t>
            </a:r>
            <a:r>
              <a:rPr lang="en" sz="2500" u="none" strike="noStrike" cap="none" dirty="0">
                <a:solidFill>
                  <a:srgbClr val="FF00FF"/>
                </a:solidFill>
                <a:latin typeface="Arial" charset="0"/>
                <a:ea typeface="Arial" charset="0"/>
                <a:cs typeface="Arial" charset="0"/>
                <a:sym typeface="Cabin"/>
              </a:rPr>
              <a:t> = </a:t>
            </a:r>
            <a:r>
              <a:rPr lang="en" sz="2500" u="none" strike="noStrike" cap="none" dirty="0" err="1">
                <a:solidFill>
                  <a:srgbClr val="FF00FF"/>
                </a:solidFill>
                <a:latin typeface="Arial" charset="0"/>
                <a:ea typeface="Arial" charset="0"/>
                <a:cs typeface="Arial" charset="0"/>
                <a:sym typeface="Cabin"/>
              </a:rPr>
              <a:t>Artist.id</a:t>
            </a:r>
            <a:endParaRPr lang="en" sz="2500" u="none" strike="noStrike" cap="none" dirty="0">
              <a:solidFill>
                <a:srgbClr val="FF00FF"/>
              </a:solidFill>
              <a:latin typeface="Arial" charset="0"/>
              <a:ea typeface="Arial" charset="0"/>
              <a:cs typeface="Arial" charset="0"/>
              <a:sym typeface="Cabin"/>
            </a:endParaRPr>
          </a:p>
        </p:txBody>
      </p:sp>
      <p:pic>
        <p:nvPicPr>
          <p:cNvPr id="822" name="Shape 822" descr="Screen Shot 2015-08-10 at 11.43.30 AM.png"/>
          <p:cNvPicPr preferRelativeResize="0"/>
          <p:nvPr/>
        </p:nvPicPr>
        <p:blipFill rotWithShape="1">
          <a:blip r:embed="rId3">
            <a:alphaModFix/>
          </a:blip>
          <a:srcRect/>
          <a:stretch/>
        </p:blipFill>
        <p:spPr>
          <a:xfrm>
            <a:off x="2373681" y="2390823"/>
            <a:ext cx="4560842" cy="1161608"/>
          </a:xfrm>
          <a:prstGeom prst="rect">
            <a:avLst/>
          </a:prstGeom>
          <a:noFill/>
          <a:ln>
            <a:noFill/>
          </a:ln>
        </p:spPr>
      </p:pic>
      <p:pic>
        <p:nvPicPr>
          <p:cNvPr id="823" name="Shape 823" descr="Screen Shot 2015-08-10 at 11.35.43 AM.png"/>
          <p:cNvPicPr preferRelativeResize="0"/>
          <p:nvPr/>
        </p:nvPicPr>
        <p:blipFill rotWithShape="1">
          <a:blip r:embed="rId4">
            <a:alphaModFix/>
          </a:blip>
          <a:srcRect/>
          <a:stretch/>
        </p:blipFill>
        <p:spPr>
          <a:xfrm>
            <a:off x="1657350" y="550009"/>
            <a:ext cx="3129885" cy="1138139"/>
          </a:xfrm>
          <a:prstGeom prst="rect">
            <a:avLst/>
          </a:prstGeom>
          <a:noFill/>
          <a:ln>
            <a:noFill/>
          </a:ln>
        </p:spPr>
      </p:pic>
      <p:pic>
        <p:nvPicPr>
          <p:cNvPr id="824" name="Shape 824" descr="Screen Shot 2015-08-10 at 11.36.01 AM.png"/>
          <p:cNvPicPr preferRelativeResize="0"/>
          <p:nvPr/>
        </p:nvPicPr>
        <p:blipFill rotWithShape="1">
          <a:blip r:embed="rId5">
            <a:alphaModFix/>
          </a:blip>
          <a:srcRect/>
          <a:stretch/>
        </p:blipFill>
        <p:spPr>
          <a:xfrm>
            <a:off x="5602399" y="550009"/>
            <a:ext cx="2065227" cy="1130957"/>
          </a:xfrm>
          <a:prstGeom prst="rect">
            <a:avLst/>
          </a:prstGeom>
          <a:noFill/>
          <a:ln>
            <a:noFill/>
          </a:ln>
        </p:spPr>
      </p:pic>
      <p:cxnSp>
        <p:nvCxnSpPr>
          <p:cNvPr id="826" name="Shape 826"/>
          <p:cNvCxnSpPr/>
          <p:nvPr/>
        </p:nvCxnSpPr>
        <p:spPr>
          <a:xfrm rot="10800000">
            <a:off x="4148658" y="3296782"/>
            <a:ext cx="625429" cy="0"/>
          </a:xfrm>
          <a:prstGeom prst="straightConnector1">
            <a:avLst/>
          </a:prstGeom>
          <a:noFill/>
          <a:ln w="38100" cap="rnd" cmpd="sng">
            <a:solidFill>
              <a:srgbClr val="FF00FF"/>
            </a:solidFill>
            <a:prstDash val="solid"/>
            <a:miter/>
            <a:headEnd type="stealth" w="med" len="med"/>
            <a:tailEnd type="none" w="med" len="med"/>
          </a:ln>
        </p:spPr>
      </p:cxnSp>
      <p:sp>
        <p:nvSpPr>
          <p:cNvPr id="827" name="Shape 827"/>
          <p:cNvSpPr/>
          <p:nvPr/>
        </p:nvSpPr>
        <p:spPr>
          <a:xfrm>
            <a:off x="3005475" y="1198633"/>
            <a:ext cx="2665858" cy="855430"/>
          </a:xfrm>
          <a:custGeom>
            <a:avLst/>
            <a:gdLst/>
            <a:ahLst/>
            <a:cxnLst/>
            <a:rect l="0" t="0" r="0" b="0"/>
            <a:pathLst>
              <a:path w="120000" h="120000" extrusionOk="0">
                <a:moveTo>
                  <a:pt x="0" y="35738"/>
                </a:moveTo>
                <a:lnTo>
                  <a:pt x="78327" y="120000"/>
                </a:lnTo>
                <a:lnTo>
                  <a:pt x="120000" y="0"/>
                </a:lnTo>
              </a:path>
            </a:pathLst>
          </a:custGeom>
          <a:noFill/>
          <a:ln w="63500" cap="flat" cmpd="sng">
            <a:solidFill>
              <a:srgbClr val="FF00FF"/>
            </a:solidFill>
            <a:prstDash val="solid"/>
            <a:miter/>
            <a:headEnd type="none" w="med" len="med"/>
            <a:tailEnd type="triangle" w="lg" len="lg"/>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p:nvPr/>
        </p:nvSpPr>
        <p:spPr>
          <a:xfrm>
            <a:off x="5033596" y="450606"/>
            <a:ext cx="3747720" cy="231897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FF66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Track.title</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Track.genre_id</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Genre.id</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Genre.name</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FF66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Track</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6600"/>
                </a:solidFill>
                <a:latin typeface="Arial" charset="0"/>
                <a:ea typeface="Arial" charset="0"/>
                <a:cs typeface="Arial" charset="0"/>
                <a:sym typeface="Cabin"/>
              </a:rPr>
              <a:t>JOIN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Genre   </a:t>
            </a:r>
          </a:p>
        </p:txBody>
      </p:sp>
      <p:grpSp>
        <p:nvGrpSpPr>
          <p:cNvPr id="833" name="Shape 833"/>
          <p:cNvGrpSpPr/>
          <p:nvPr/>
        </p:nvGrpSpPr>
        <p:grpSpPr>
          <a:xfrm>
            <a:off x="295275" y="522728"/>
            <a:ext cx="4229100" cy="4045925"/>
            <a:chOff x="590677" y="426914"/>
            <a:chExt cx="6990245" cy="6372469"/>
          </a:xfrm>
        </p:grpSpPr>
        <p:pic>
          <p:nvPicPr>
            <p:cNvPr id="834" name="Shape 834" descr="Screen Shot 2015-08-10 at 11.51.03 AM.png"/>
            <p:cNvPicPr preferRelativeResize="0"/>
            <p:nvPr/>
          </p:nvPicPr>
          <p:blipFill rotWithShape="1">
            <a:blip r:embed="rId3">
              <a:alphaModFix/>
            </a:blip>
            <a:srcRect l="810" r="278"/>
            <a:stretch/>
          </p:blipFill>
          <p:spPr>
            <a:xfrm>
              <a:off x="590677" y="426914"/>
              <a:ext cx="6990245" cy="4289404"/>
            </a:xfrm>
            <a:prstGeom prst="rect">
              <a:avLst/>
            </a:prstGeom>
            <a:noFill/>
            <a:ln>
              <a:noFill/>
            </a:ln>
          </p:spPr>
        </p:pic>
        <p:pic>
          <p:nvPicPr>
            <p:cNvPr id="835" name="Shape 835" descr="Screen Shot 2015-08-10 at 11.51.29 AM.png"/>
            <p:cNvPicPr preferRelativeResize="0"/>
            <p:nvPr/>
          </p:nvPicPr>
          <p:blipFill rotWithShape="1">
            <a:blip r:embed="rId4">
              <a:alphaModFix/>
            </a:blip>
            <a:srcRect/>
            <a:stretch/>
          </p:blipFill>
          <p:spPr>
            <a:xfrm>
              <a:off x="590677" y="4607546"/>
              <a:ext cx="6990245" cy="2191838"/>
            </a:xfrm>
            <a:prstGeom prst="rect">
              <a:avLst/>
            </a:prstGeom>
            <a:noFill/>
            <a:ln>
              <a:noFill/>
            </a:ln>
          </p:spPr>
        </p:pic>
      </p:grpSp>
      <p:sp>
        <p:nvSpPr>
          <p:cNvPr id="836" name="Shape 836"/>
          <p:cNvSpPr txBox="1"/>
          <p:nvPr/>
        </p:nvSpPr>
        <p:spPr>
          <a:xfrm>
            <a:off x="5358706" y="3246101"/>
            <a:ext cx="3097500" cy="10370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Joining two tables without an </a:t>
            </a:r>
            <a:r>
              <a:rPr lang="en" sz="1800" b="0" i="0" u="none" strike="noStrike" cap="none">
                <a:solidFill>
                  <a:srgbClr val="FF6600"/>
                </a:solidFill>
                <a:latin typeface="Arial"/>
                <a:ea typeface="Arial"/>
                <a:cs typeface="Arial"/>
                <a:sym typeface="Arial"/>
              </a:rPr>
              <a:t>ON</a:t>
            </a:r>
            <a:r>
              <a:rPr lang="en" sz="1800" b="0" i="0" u="none" strike="noStrike" cap="none">
                <a:solidFill>
                  <a:schemeClr val="lt1"/>
                </a:solidFill>
                <a:latin typeface="Arial"/>
                <a:ea typeface="Arial"/>
                <a:cs typeface="Arial"/>
                <a:sym typeface="Arial"/>
              </a:rPr>
              <a:t> clause gives all possible combinations of rows.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p:nvPr/>
        </p:nvSpPr>
        <p:spPr>
          <a:xfrm>
            <a:off x="114271" y="3371850"/>
            <a:ext cx="883288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1800" u="none" strike="noStrike" cap="none" dirty="0">
                <a:solidFill>
                  <a:srgbClr val="FF7F00"/>
                </a:solidFill>
                <a:latin typeface="Arial" charset="0"/>
                <a:ea typeface="Arial" charset="0"/>
                <a:cs typeface="Arial" charset="0"/>
                <a:sym typeface="Cabin"/>
              </a:rPr>
              <a:t>select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Track.title</a:t>
            </a:r>
            <a:r>
              <a:rPr lang="en" sz="1800" u="none" strike="noStrike" cap="none" dirty="0">
                <a:solidFill>
                  <a:srgbClr val="00FF00"/>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Genre.name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from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Track</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join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Genre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on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FF00FF"/>
                </a:solidFill>
                <a:latin typeface="Arial" charset="0"/>
                <a:ea typeface="Arial" charset="0"/>
                <a:cs typeface="Arial" charset="0"/>
                <a:sym typeface="Cabin"/>
              </a:rPr>
              <a:t>Track.genre_id</a:t>
            </a:r>
            <a:r>
              <a:rPr lang="en" sz="1800" u="none" strike="noStrike" cap="none" dirty="0">
                <a:solidFill>
                  <a:srgbClr val="FF00FF"/>
                </a:solidFill>
                <a:latin typeface="Arial" charset="0"/>
                <a:ea typeface="Arial" charset="0"/>
                <a:cs typeface="Arial" charset="0"/>
                <a:sym typeface="Cabin"/>
              </a:rPr>
              <a:t> = </a:t>
            </a:r>
            <a:r>
              <a:rPr lang="en" sz="1800" u="none" strike="noStrike" cap="none" dirty="0" err="1">
                <a:solidFill>
                  <a:srgbClr val="FF00FF"/>
                </a:solidFill>
                <a:latin typeface="Arial" charset="0"/>
                <a:ea typeface="Arial" charset="0"/>
                <a:cs typeface="Arial" charset="0"/>
                <a:sym typeface="Cabin"/>
              </a:rPr>
              <a:t>Genre.id</a:t>
            </a:r>
            <a:endParaRPr lang="en" sz="1800" u="none" strike="noStrike" cap="none" dirty="0">
              <a:solidFill>
                <a:srgbClr val="FF00FF"/>
              </a:solidFill>
              <a:latin typeface="Arial" charset="0"/>
              <a:ea typeface="Arial" charset="0"/>
              <a:cs typeface="Arial" charset="0"/>
              <a:sym typeface="Cabin"/>
            </a:endParaRPr>
          </a:p>
        </p:txBody>
      </p:sp>
      <p:sp>
        <p:nvSpPr>
          <p:cNvPr id="842" name="Shape 842"/>
          <p:cNvSpPr txBox="1"/>
          <p:nvPr/>
        </p:nvSpPr>
        <p:spPr>
          <a:xfrm>
            <a:off x="1636215" y="4025503"/>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What we want to see</a:t>
            </a:r>
          </a:p>
        </p:txBody>
      </p:sp>
      <p:sp>
        <p:nvSpPr>
          <p:cNvPr id="843" name="Shape 843"/>
          <p:cNvSpPr txBox="1"/>
          <p:nvPr/>
        </p:nvSpPr>
        <p:spPr>
          <a:xfrm>
            <a:off x="3872394" y="4025503"/>
            <a:ext cx="2062415"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The tables that hold the data</a:t>
            </a:r>
          </a:p>
        </p:txBody>
      </p:sp>
      <p:sp>
        <p:nvSpPr>
          <p:cNvPr id="844" name="Shape 844"/>
          <p:cNvSpPr txBox="1"/>
          <p:nvPr/>
        </p:nvSpPr>
        <p:spPr>
          <a:xfrm>
            <a:off x="6565403" y="4025503"/>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How the tables are linked</a:t>
            </a:r>
          </a:p>
        </p:txBody>
      </p:sp>
      <p:pic>
        <p:nvPicPr>
          <p:cNvPr id="847" name="Shape 847" descr="Screen Shot 2015-08-10 at 11.36.13 AM.png"/>
          <p:cNvPicPr preferRelativeResize="0"/>
          <p:nvPr/>
        </p:nvPicPr>
        <p:blipFill rotWithShape="1">
          <a:blip r:embed="rId3">
            <a:alphaModFix/>
          </a:blip>
          <a:srcRect/>
          <a:stretch/>
        </p:blipFill>
        <p:spPr>
          <a:xfrm>
            <a:off x="7409846" y="2227567"/>
            <a:ext cx="1514474" cy="850106"/>
          </a:xfrm>
          <a:prstGeom prst="rect">
            <a:avLst/>
          </a:prstGeom>
          <a:noFill/>
          <a:ln>
            <a:noFill/>
          </a:ln>
        </p:spPr>
      </p:pic>
      <p:pic>
        <p:nvPicPr>
          <p:cNvPr id="848" name="Shape 848" descr="Screen Shot 2015-08-10 at 11.31.34 AM.png"/>
          <p:cNvPicPr preferRelativeResize="0"/>
          <p:nvPr/>
        </p:nvPicPr>
        <p:blipFill rotWithShape="1">
          <a:blip r:embed="rId4">
            <a:alphaModFix/>
          </a:blip>
          <a:srcRect l="3906"/>
          <a:stretch/>
        </p:blipFill>
        <p:spPr>
          <a:xfrm>
            <a:off x="3519250" y="571314"/>
            <a:ext cx="5141652" cy="1357312"/>
          </a:xfrm>
          <a:prstGeom prst="rect">
            <a:avLst/>
          </a:prstGeom>
          <a:noFill/>
          <a:ln>
            <a:noFill/>
          </a:ln>
        </p:spPr>
      </p:pic>
      <p:cxnSp>
        <p:nvCxnSpPr>
          <p:cNvPr id="849" name="Shape 849"/>
          <p:cNvCxnSpPr/>
          <p:nvPr/>
        </p:nvCxnSpPr>
        <p:spPr>
          <a:xfrm rot="10800000">
            <a:off x="5985569" y="1830884"/>
            <a:ext cx="1424277" cy="1137984"/>
          </a:xfrm>
          <a:prstGeom prst="straightConnector1">
            <a:avLst/>
          </a:prstGeom>
          <a:noFill/>
          <a:ln w="63500" cap="rnd" cmpd="sng">
            <a:solidFill>
              <a:srgbClr val="FF00FF"/>
            </a:solidFill>
            <a:prstDash val="solid"/>
            <a:miter/>
            <a:headEnd type="stealth" w="med" len="med"/>
            <a:tailEnd type="none" w="med" len="med"/>
          </a:ln>
        </p:spPr>
      </p:cxnSp>
      <p:pic>
        <p:nvPicPr>
          <p:cNvPr id="850" name="Shape 850" descr="Screen Shot 2015-08-10 at 11.45.49 AM.png"/>
          <p:cNvPicPr preferRelativeResize="0"/>
          <p:nvPr/>
        </p:nvPicPr>
        <p:blipFill rotWithShape="1">
          <a:blip r:embed="rId5">
            <a:alphaModFix/>
          </a:blip>
          <a:srcRect/>
          <a:stretch/>
        </p:blipFill>
        <p:spPr>
          <a:xfrm>
            <a:off x="506655" y="718895"/>
            <a:ext cx="2449757" cy="2179144"/>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6" name="Shape 856"/>
          <p:cNvSpPr txBox="1"/>
          <p:nvPr/>
        </p:nvSpPr>
        <p:spPr>
          <a:xfrm>
            <a:off x="892968" y="609600"/>
            <a:ext cx="7350919" cy="1915714"/>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2400" u="none" strike="noStrike" cap="none" dirty="0">
                <a:solidFill>
                  <a:srgbClr val="FF7F00"/>
                </a:solidFill>
                <a:latin typeface="Arial" charset="0"/>
                <a:ea typeface="Arial" charset="0"/>
                <a:cs typeface="Arial" charset="0"/>
                <a:sym typeface="Cabin"/>
              </a:rPr>
              <a:t>select</a:t>
            </a:r>
            <a:r>
              <a:rPr lang="en" sz="2400" u="none" strike="noStrike" cap="none" dirty="0">
                <a:solidFill>
                  <a:schemeClr val="lt1"/>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Track.title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Artist.name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Album.title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Genre.name</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7F00"/>
                </a:solidFill>
                <a:latin typeface="Arial" charset="0"/>
                <a:ea typeface="Arial" charset="0"/>
                <a:cs typeface="Arial" charset="0"/>
                <a:sym typeface="Cabin"/>
              </a:rPr>
              <a:t>from</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FF00"/>
                </a:solidFill>
                <a:latin typeface="Arial" charset="0"/>
                <a:ea typeface="Arial" charset="0"/>
                <a:cs typeface="Arial" charset="0"/>
                <a:sym typeface="Cabin"/>
              </a:rPr>
              <a:t>Track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Genre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Album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Artist</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7F00"/>
                </a:solidFill>
                <a:latin typeface="Arial" charset="0"/>
                <a:ea typeface="Arial" charset="0"/>
                <a:cs typeface="Arial" charset="0"/>
                <a:sym typeface="Cabin"/>
              </a:rPr>
              <a:t>on</a:t>
            </a:r>
            <a:r>
              <a:rPr lang="en" sz="2400" u="none" strike="noStrike" cap="none" dirty="0">
                <a:solidFill>
                  <a:schemeClr val="lt1"/>
                </a:solidFill>
                <a:latin typeface="Arial" charset="0"/>
                <a:ea typeface="Arial" charset="0"/>
                <a:cs typeface="Arial" charset="0"/>
                <a:sym typeface="Cabin"/>
              </a:rPr>
              <a:t> </a:t>
            </a:r>
            <a:r>
              <a:rPr lang="en" sz="2400" u="none" strike="noStrike" cap="none" dirty="0" err="1">
                <a:solidFill>
                  <a:srgbClr val="FF00FF"/>
                </a:solidFill>
                <a:latin typeface="Arial" charset="0"/>
                <a:ea typeface="Arial" charset="0"/>
                <a:cs typeface="Arial" charset="0"/>
                <a:sym typeface="Cabin"/>
              </a:rPr>
              <a:t>Track.genre_id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Genre.id</a:t>
            </a:r>
            <a:r>
              <a:rPr lang="en" sz="2400" u="none" strike="noStrike" cap="none" dirty="0">
                <a:solidFill>
                  <a:srgbClr val="FF00FF"/>
                </a:solidFill>
                <a:latin typeface="Arial" charset="0"/>
                <a:ea typeface="Arial" charset="0"/>
                <a:cs typeface="Arial" charset="0"/>
                <a:sym typeface="Cabin"/>
              </a:rPr>
              <a:t> and </a:t>
            </a:r>
            <a:r>
              <a:rPr lang="en" sz="2400" u="none" strike="noStrike" cap="none" dirty="0" err="1">
                <a:solidFill>
                  <a:srgbClr val="FF00FF"/>
                </a:solidFill>
                <a:latin typeface="Arial" charset="0"/>
                <a:ea typeface="Arial" charset="0"/>
                <a:cs typeface="Arial" charset="0"/>
                <a:sym typeface="Cabin"/>
              </a:rPr>
              <a:t>Track.album_id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Album.id</a:t>
            </a:r>
            <a:r>
              <a:rPr lang="en" sz="2400" u="none" strike="noStrike" cap="none" dirty="0">
                <a:solidFill>
                  <a:srgbClr val="FF00FF"/>
                </a:solidFill>
                <a:latin typeface="Arial" charset="0"/>
                <a:ea typeface="Arial" charset="0"/>
                <a:cs typeface="Arial" charset="0"/>
                <a:sym typeface="Cabin"/>
              </a:rPr>
              <a:t> and </a:t>
            </a:r>
            <a:r>
              <a:rPr lang="en" sz="2400" u="none" strike="noStrike" cap="none" dirty="0" err="1">
                <a:solidFill>
                  <a:srgbClr val="FF00FF"/>
                </a:solidFill>
                <a:latin typeface="Arial" charset="0"/>
                <a:ea typeface="Arial" charset="0"/>
                <a:cs typeface="Arial" charset="0"/>
                <a:sym typeface="Cabin"/>
              </a:rPr>
              <a:t>Album.artist_id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Artist.id</a:t>
            </a:r>
            <a:endParaRPr lang="en" sz="2400" u="none" strike="noStrike" cap="none" dirty="0">
              <a:solidFill>
                <a:srgbClr val="FF00FF"/>
              </a:solidFill>
              <a:latin typeface="Arial" charset="0"/>
              <a:ea typeface="Arial" charset="0"/>
              <a:cs typeface="Arial" charset="0"/>
              <a:sym typeface="Cabin"/>
            </a:endParaRPr>
          </a:p>
        </p:txBody>
      </p:sp>
      <p:sp>
        <p:nvSpPr>
          <p:cNvPr id="857" name="Shape 857"/>
          <p:cNvSpPr txBox="1"/>
          <p:nvPr/>
        </p:nvSpPr>
        <p:spPr>
          <a:xfrm>
            <a:off x="6963071" y="2653900"/>
            <a:ext cx="1904704" cy="4131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1600" u="none" strike="noStrike" cap="none">
                <a:solidFill>
                  <a:srgbClr val="00FF00"/>
                </a:solidFill>
                <a:latin typeface="Arial" charset="0"/>
                <a:ea typeface="Arial" charset="0"/>
                <a:cs typeface="Arial" charset="0"/>
                <a:sym typeface="Cabin"/>
              </a:rPr>
              <a:t>What we want to see</a:t>
            </a:r>
          </a:p>
        </p:txBody>
      </p:sp>
      <p:sp>
        <p:nvSpPr>
          <p:cNvPr id="858" name="Shape 858"/>
          <p:cNvSpPr txBox="1"/>
          <p:nvPr/>
        </p:nvSpPr>
        <p:spPr>
          <a:xfrm>
            <a:off x="6863868" y="3089665"/>
            <a:ext cx="2103110"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600" u="none" strike="noStrike" cap="none" dirty="0">
                <a:solidFill>
                  <a:srgbClr val="FFFF00"/>
                </a:solidFill>
                <a:latin typeface="Arial" charset="0"/>
                <a:ea typeface="Arial" charset="0"/>
                <a:cs typeface="Arial" charset="0"/>
                <a:sym typeface="Cabin"/>
              </a:rPr>
              <a:t>The tables which hold the data</a:t>
            </a:r>
          </a:p>
        </p:txBody>
      </p:sp>
      <p:sp>
        <p:nvSpPr>
          <p:cNvPr id="859" name="Shape 859"/>
          <p:cNvSpPr txBox="1"/>
          <p:nvPr/>
        </p:nvSpPr>
        <p:spPr>
          <a:xfrm>
            <a:off x="6963071" y="3751653"/>
            <a:ext cx="1904704"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How the tables are linked</a:t>
            </a:r>
          </a:p>
        </p:txBody>
      </p:sp>
      <p:pic>
        <p:nvPicPr>
          <p:cNvPr id="860" name="Shape 860" descr="Screen Shot 2015-08-10 at 11.46.34 AM.png"/>
          <p:cNvPicPr preferRelativeResize="0"/>
          <p:nvPr/>
        </p:nvPicPr>
        <p:blipFill rotWithShape="1">
          <a:blip r:embed="rId3">
            <a:alphaModFix/>
          </a:blip>
          <a:srcRect/>
          <a:stretch/>
        </p:blipFill>
        <p:spPr>
          <a:xfrm>
            <a:off x="2233337" y="2719386"/>
            <a:ext cx="4167463" cy="179573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Shape 865"/>
          <p:cNvPicPr preferRelativeResize="0"/>
          <p:nvPr/>
        </p:nvPicPr>
        <p:blipFill rotWithShape="1">
          <a:blip r:embed="rId3">
            <a:alphaModFix/>
          </a:blip>
          <a:srcRect/>
          <a:stretch/>
        </p:blipFill>
        <p:spPr>
          <a:xfrm>
            <a:off x="145256" y="514350"/>
            <a:ext cx="6908912" cy="4040064"/>
          </a:xfrm>
          <a:prstGeom prst="rect">
            <a:avLst/>
          </a:prstGeom>
          <a:noFill/>
          <a:ln>
            <a:noFill/>
          </a:ln>
        </p:spPr>
      </p:pic>
      <p:pic>
        <p:nvPicPr>
          <p:cNvPr id="866" name="Shape 866" descr="Screen Shot 2015-08-10 at 11.46.34 AM.png"/>
          <p:cNvPicPr preferRelativeResize="0"/>
          <p:nvPr/>
        </p:nvPicPr>
        <p:blipFill rotWithShape="1">
          <a:blip r:embed="rId4">
            <a:alphaModFix/>
          </a:blip>
          <a:srcRect/>
          <a:stretch/>
        </p:blipFill>
        <p:spPr>
          <a:xfrm>
            <a:off x="3867973" y="2062894"/>
            <a:ext cx="4986420" cy="21486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4" name="Group 3"/>
          <p:cNvGrpSpPr/>
          <p:nvPr/>
        </p:nvGrpSpPr>
        <p:grpSpPr>
          <a:xfrm>
            <a:off x="1453368" y="513346"/>
            <a:ext cx="6244063" cy="4115259"/>
            <a:chOff x="1164431" y="271462"/>
            <a:chExt cx="6972300" cy="4595216"/>
          </a:xfrm>
        </p:grpSpPr>
        <p:pic>
          <p:nvPicPr>
            <p:cNvPr id="240" name="Shape 240"/>
            <p:cNvPicPr preferRelativeResize="0"/>
            <p:nvPr/>
          </p:nvPicPr>
          <p:blipFill rotWithShape="1">
            <a:blip r:embed="rId3">
              <a:alphaModFix/>
            </a:blip>
            <a:srcRect/>
            <a:stretch/>
          </p:blipFill>
          <p:spPr>
            <a:xfrm>
              <a:off x="1164431" y="271462"/>
              <a:ext cx="6972300" cy="4595216"/>
            </a:xfrm>
            <a:prstGeom prst="rect">
              <a:avLst/>
            </a:prstGeom>
            <a:noFill/>
            <a:ln>
              <a:noFill/>
            </a:ln>
          </p:spPr>
        </p:pic>
        <p:sp>
          <p:nvSpPr>
            <p:cNvPr id="241" name="Shape 241"/>
            <p:cNvSpPr txBox="1"/>
            <p:nvPr/>
          </p:nvSpPr>
          <p:spPr>
            <a:xfrm>
              <a:off x="4507706" y="3678412"/>
              <a:ext cx="1875318" cy="60074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Tables / Relations</a:t>
              </a:r>
            </a:p>
          </p:txBody>
        </p:sp>
        <p:sp>
          <p:nvSpPr>
            <p:cNvPr id="242" name="Shape 242"/>
            <p:cNvSpPr txBox="1"/>
            <p:nvPr/>
          </p:nvSpPr>
          <p:spPr>
            <a:xfrm>
              <a:off x="2957424" y="2340098"/>
              <a:ext cx="3561637"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Columns / Attributes</a:t>
              </a:r>
            </a:p>
          </p:txBody>
        </p:sp>
        <p:sp>
          <p:nvSpPr>
            <p:cNvPr id="243" name="Shape 243"/>
            <p:cNvSpPr txBox="1"/>
            <p:nvPr/>
          </p:nvSpPr>
          <p:spPr>
            <a:xfrm>
              <a:off x="7005339" y="2832496"/>
              <a:ext cx="786711"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Rows /</a:t>
              </a:r>
            </a:p>
            <a:p>
              <a:pPr marL="0" marR="0" lvl="0" indent="0" algn="l"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Tuples</a:t>
              </a: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Shape 871"/>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Many-To-Many Relationships</a:t>
            </a:r>
          </a:p>
        </p:txBody>
      </p:sp>
      <p:sp>
        <p:nvSpPr>
          <p:cNvPr id="873" name="Shape 873"/>
          <p:cNvSpPr txBox="1"/>
          <p:nvPr/>
        </p:nvSpPr>
        <p:spPr>
          <a:xfrm>
            <a:off x="315174" y="4521993"/>
            <a:ext cx="85097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3"/>
              </a:rPr>
              <a:t>https://en.wikipedia.org/wiki/Many-to-many_(data_model)</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p:nvPr/>
        </p:nvSpPr>
        <p:spPr>
          <a:xfrm>
            <a:off x="5212807" y="512700"/>
            <a:ext cx="1527663" cy="1764505"/>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879" name="Shape 879"/>
          <p:cNvSpPr txBox="1"/>
          <p:nvPr/>
        </p:nvSpPr>
        <p:spPr>
          <a:xfrm>
            <a:off x="834925" y="1014412"/>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Album  </a:t>
            </a:r>
          </a:p>
        </p:txBody>
      </p:sp>
      <p:sp>
        <p:nvSpPr>
          <p:cNvPr id="880" name="Shape 880"/>
          <p:cNvSpPr txBox="1"/>
          <p:nvPr/>
        </p:nvSpPr>
        <p:spPr>
          <a:xfrm>
            <a:off x="621506" y="792956"/>
            <a:ext cx="1321593" cy="792956"/>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cxnSp>
        <p:nvCxnSpPr>
          <p:cNvPr id="881" name="Shape 881"/>
          <p:cNvCxnSpPr/>
          <p:nvPr/>
        </p:nvCxnSpPr>
        <p:spPr>
          <a:xfrm rot="10800000" flipH="1">
            <a:off x="2024359" y="1160359"/>
            <a:ext cx="3148875" cy="6750"/>
          </a:xfrm>
          <a:prstGeom prst="straightConnector1">
            <a:avLst/>
          </a:prstGeom>
          <a:noFill/>
          <a:ln w="88900" cap="rnd" cmpd="sng">
            <a:solidFill>
              <a:srgbClr val="FFFF00"/>
            </a:solidFill>
            <a:prstDash val="solid"/>
            <a:miter/>
            <a:headEnd type="stealth" w="med" len="med"/>
            <a:tailEnd type="none" w="med" len="med"/>
          </a:ln>
        </p:spPr>
      </p:cxnSp>
      <p:sp>
        <p:nvSpPr>
          <p:cNvPr id="882" name="Shape 882"/>
          <p:cNvSpPr txBox="1"/>
          <p:nvPr/>
        </p:nvSpPr>
        <p:spPr>
          <a:xfrm>
            <a:off x="3028048" y="592931"/>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belongs-to</a:t>
            </a:r>
          </a:p>
        </p:txBody>
      </p:sp>
      <p:sp>
        <p:nvSpPr>
          <p:cNvPr id="883" name="Shape 883"/>
          <p:cNvSpPr txBox="1"/>
          <p:nvPr/>
        </p:nvSpPr>
        <p:spPr>
          <a:xfrm>
            <a:off x="3607593" y="259318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884" name="Shape 884"/>
          <p:cNvSpPr txBox="1"/>
          <p:nvPr/>
        </p:nvSpPr>
        <p:spPr>
          <a:xfrm>
            <a:off x="3607593" y="30432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885" name="Shape 885"/>
          <p:cNvSpPr txBox="1"/>
          <p:nvPr/>
        </p:nvSpPr>
        <p:spPr>
          <a:xfrm>
            <a:off x="3607593" y="347186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886" name="Shape 886"/>
          <p:cNvSpPr txBox="1"/>
          <p:nvPr/>
        </p:nvSpPr>
        <p:spPr>
          <a:xfrm>
            <a:off x="7236618" y="156924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887" name="Shape 887"/>
          <p:cNvSpPr txBox="1"/>
          <p:nvPr/>
        </p:nvSpPr>
        <p:spPr>
          <a:xfrm>
            <a:off x="7236618" y="1981200"/>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888" name="Shape 888"/>
          <p:cNvSpPr txBox="1"/>
          <p:nvPr/>
        </p:nvSpPr>
        <p:spPr>
          <a:xfrm>
            <a:off x="7236618" y="240982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889" name="Shape 889"/>
          <p:cNvSpPr txBox="1"/>
          <p:nvPr/>
        </p:nvSpPr>
        <p:spPr>
          <a:xfrm>
            <a:off x="7236618" y="28527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890" name="Shape 890"/>
          <p:cNvSpPr txBox="1"/>
          <p:nvPr/>
        </p:nvSpPr>
        <p:spPr>
          <a:xfrm>
            <a:off x="7236618" y="326707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891" name="Shape 891"/>
          <p:cNvSpPr txBox="1"/>
          <p:nvPr/>
        </p:nvSpPr>
        <p:spPr>
          <a:xfrm>
            <a:off x="7236618" y="370998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892" name="Shape 892"/>
          <p:cNvSpPr txBox="1"/>
          <p:nvPr/>
        </p:nvSpPr>
        <p:spPr>
          <a:xfrm>
            <a:off x="7236618" y="413861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893" name="Shape 893"/>
          <p:cNvCxnSpPr>
            <a:endCxn id="892" idx="1"/>
          </p:cNvCxnSpPr>
          <p:nvPr/>
        </p:nvCxnSpPr>
        <p:spPr>
          <a:xfrm>
            <a:off x="5054203" y="3172420"/>
            <a:ext cx="2182415" cy="1180505"/>
          </a:xfrm>
          <a:prstGeom prst="straightConnector1">
            <a:avLst/>
          </a:prstGeom>
          <a:noFill/>
          <a:ln w="88900" cap="rnd" cmpd="sng">
            <a:solidFill>
              <a:srgbClr val="FF00FF"/>
            </a:solidFill>
            <a:prstDash val="solid"/>
            <a:miter/>
            <a:headEnd type="stealth" w="med" len="med"/>
            <a:tailEnd type="none" w="med" len="med"/>
          </a:ln>
        </p:spPr>
      </p:cxnSp>
      <p:sp>
        <p:nvSpPr>
          <p:cNvPr id="894" name="Shape 894"/>
          <p:cNvSpPr txBox="1"/>
          <p:nvPr/>
        </p:nvSpPr>
        <p:spPr>
          <a:xfrm>
            <a:off x="1021556" y="2293143"/>
            <a:ext cx="1780991"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Table</a:t>
            </a:r>
          </a:p>
          <a:p>
            <a:pPr marL="0" marR="0" lvl="0" indent="0" algn="ctr"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Primary key</a:t>
            </a:r>
          </a:p>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Logical key</a:t>
            </a:r>
          </a:p>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Foreign key</a:t>
            </a:r>
          </a:p>
        </p:txBody>
      </p:sp>
      <p:sp>
        <p:nvSpPr>
          <p:cNvPr id="895" name="Shape 895"/>
          <p:cNvSpPr txBox="1"/>
          <p:nvPr/>
        </p:nvSpPr>
        <p:spPr>
          <a:xfrm>
            <a:off x="5556051" y="657225"/>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Track  </a:t>
            </a:r>
          </a:p>
        </p:txBody>
      </p:sp>
      <p:sp>
        <p:nvSpPr>
          <p:cNvPr id="896" name="Shape 896"/>
          <p:cNvSpPr txBox="1"/>
          <p:nvPr/>
        </p:nvSpPr>
        <p:spPr>
          <a:xfrm>
            <a:off x="5659635" y="1600200"/>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Len  </a:t>
            </a:r>
          </a:p>
        </p:txBody>
      </p:sp>
      <p:sp>
        <p:nvSpPr>
          <p:cNvPr id="897" name="Shape 897"/>
          <p:cNvSpPr txBox="1"/>
          <p:nvPr/>
        </p:nvSpPr>
        <p:spPr>
          <a:xfrm>
            <a:off x="5556051" y="1300162"/>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Rating</a:t>
            </a:r>
          </a:p>
        </p:txBody>
      </p:sp>
      <p:sp>
        <p:nvSpPr>
          <p:cNvPr id="898" name="Shape 898"/>
          <p:cNvSpPr txBox="1"/>
          <p:nvPr/>
        </p:nvSpPr>
        <p:spPr>
          <a:xfrm>
            <a:off x="5586412" y="1864518"/>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Count</a:t>
            </a:r>
          </a:p>
        </p:txBody>
      </p:sp>
      <p:sp>
        <p:nvSpPr>
          <p:cNvPr id="899" name="Shape 899"/>
          <p:cNvSpPr txBox="1"/>
          <p:nvPr/>
        </p:nvSpPr>
        <p:spPr>
          <a:xfrm>
            <a:off x="5604271" y="957262"/>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  </a:t>
            </a:r>
          </a:p>
        </p:txBody>
      </p:sp>
      <p:sp>
        <p:nvSpPr>
          <p:cNvPr id="900" name="Shape 900"/>
          <p:cNvSpPr txBox="1"/>
          <p:nvPr/>
        </p:nvSpPr>
        <p:spPr>
          <a:xfrm>
            <a:off x="6441573" y="3524725"/>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01" name="Shape 901"/>
          <p:cNvSpPr txBox="1"/>
          <p:nvPr/>
        </p:nvSpPr>
        <p:spPr>
          <a:xfrm>
            <a:off x="5212795" y="2891800"/>
            <a:ext cx="7313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
        <p:nvSpPr>
          <p:cNvPr id="902"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/wiki/One-to-many_(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
        <p:nvSpPr>
          <p:cNvPr id="903" name="Shape 903"/>
          <p:cNvSpPr txBox="1"/>
          <p:nvPr/>
        </p:nvSpPr>
        <p:spPr>
          <a:xfrm>
            <a:off x="7333710" y="512700"/>
            <a:ext cx="1260220" cy="536685"/>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Review:</a:t>
            </a:r>
          </a:p>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 to Many</a:t>
            </a:r>
          </a:p>
        </p:txBody>
      </p:sp>
      <p:sp>
        <p:nvSpPr>
          <p:cNvPr id="904" name="Shape 904"/>
          <p:cNvSpPr txBox="1"/>
          <p:nvPr/>
        </p:nvSpPr>
        <p:spPr>
          <a:xfrm>
            <a:off x="4457025" y="1353575"/>
            <a:ext cx="6744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05" name="Shape 905"/>
          <p:cNvSpPr txBox="1"/>
          <p:nvPr/>
        </p:nvSpPr>
        <p:spPr>
          <a:xfrm>
            <a:off x="2127996" y="1353575"/>
            <a:ext cx="6744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pic>
        <p:nvPicPr>
          <p:cNvPr id="910" name="Shape 910" descr="Screen Shot 2015-08-10 at 11.36.13 AM.png"/>
          <p:cNvPicPr preferRelativeResize="0"/>
          <p:nvPr/>
        </p:nvPicPr>
        <p:blipFill rotWithShape="1">
          <a:blip r:embed="rId3">
            <a:alphaModFix/>
          </a:blip>
          <a:srcRect/>
          <a:stretch/>
        </p:blipFill>
        <p:spPr>
          <a:xfrm>
            <a:off x="1056703" y="1283268"/>
            <a:ext cx="1514474" cy="850106"/>
          </a:xfrm>
          <a:prstGeom prst="rect">
            <a:avLst/>
          </a:prstGeom>
          <a:noFill/>
          <a:ln>
            <a:noFill/>
          </a:ln>
        </p:spPr>
      </p:pic>
      <p:pic>
        <p:nvPicPr>
          <p:cNvPr id="911" name="Shape 911" descr="Screen Shot 2015-08-10 at 11.31.34 AM.png"/>
          <p:cNvPicPr preferRelativeResize="0"/>
          <p:nvPr/>
        </p:nvPicPr>
        <p:blipFill rotWithShape="1">
          <a:blip r:embed="rId4">
            <a:alphaModFix/>
          </a:blip>
          <a:srcRect l="3906"/>
          <a:stretch/>
        </p:blipFill>
        <p:spPr>
          <a:xfrm>
            <a:off x="1969204" y="2504352"/>
            <a:ext cx="5141652" cy="1357312"/>
          </a:xfrm>
          <a:prstGeom prst="rect">
            <a:avLst/>
          </a:prstGeom>
          <a:noFill/>
          <a:ln>
            <a:noFill/>
          </a:ln>
        </p:spPr>
      </p:pic>
      <p:cxnSp>
        <p:nvCxnSpPr>
          <p:cNvPr id="912" name="Shape 912"/>
          <p:cNvCxnSpPr/>
          <p:nvPr/>
        </p:nvCxnSpPr>
        <p:spPr>
          <a:xfrm rot="10800000">
            <a:off x="1292215" y="1774758"/>
            <a:ext cx="2826064" cy="1302616"/>
          </a:xfrm>
          <a:prstGeom prst="straightConnector1">
            <a:avLst/>
          </a:prstGeom>
          <a:noFill/>
          <a:ln w="63500" cap="rnd" cmpd="sng">
            <a:solidFill>
              <a:srgbClr val="FF00FF"/>
            </a:solidFill>
            <a:prstDash val="solid"/>
            <a:miter/>
            <a:headEnd type="none" w="med" len="med"/>
            <a:tailEnd type="stealth" w="med" len="med"/>
          </a:ln>
        </p:spPr>
      </p:cxnSp>
      <p:sp>
        <p:nvSpPr>
          <p:cNvPr id="913" name="Shape 913"/>
          <p:cNvSpPr txBox="1"/>
          <p:nvPr/>
        </p:nvSpPr>
        <p:spPr>
          <a:xfrm>
            <a:off x="3696576" y="2133025"/>
            <a:ext cx="7445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14" name="Shape 914"/>
          <p:cNvSpPr txBox="1"/>
          <p:nvPr/>
        </p:nvSpPr>
        <p:spPr>
          <a:xfrm>
            <a:off x="2814000" y="1630825"/>
            <a:ext cx="6738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pic>
        <p:nvPicPr>
          <p:cNvPr id="916" name="Shape 916" descr="500px-CPT-Databases-OnetoMany.svg.png"/>
          <p:cNvPicPr preferRelativeResize="0"/>
          <p:nvPr/>
        </p:nvPicPr>
        <p:blipFill rotWithShape="1">
          <a:blip r:embed="rId5">
            <a:alphaModFix/>
          </a:blip>
          <a:srcRect/>
          <a:stretch/>
        </p:blipFill>
        <p:spPr>
          <a:xfrm>
            <a:off x="4878741" y="708110"/>
            <a:ext cx="3571874" cy="792956"/>
          </a:xfrm>
          <a:prstGeom prst="rect">
            <a:avLst/>
          </a:prstGeom>
          <a:solidFill>
            <a:schemeClr val="lt1"/>
          </a:solidFill>
          <a:ln>
            <a:noFill/>
          </a:ln>
        </p:spPr>
      </p:pic>
      <p:sp>
        <p:nvSpPr>
          <p:cNvPr id="917" name="Shape 917"/>
          <p:cNvSpPr txBox="1"/>
          <p:nvPr/>
        </p:nvSpPr>
        <p:spPr>
          <a:xfrm>
            <a:off x="7028603" y="1631425"/>
            <a:ext cx="7818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18" name="Shape 918"/>
          <p:cNvSpPr txBox="1"/>
          <p:nvPr/>
        </p:nvSpPr>
        <p:spPr>
          <a:xfrm>
            <a:off x="5788825" y="1631425"/>
            <a:ext cx="5979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
        <p:nvSpPr>
          <p:cNvPr id="11"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/wiki/One-to-many_(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Shape 92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Many to Many</a:t>
            </a:r>
          </a:p>
        </p:txBody>
      </p:sp>
      <p:sp>
        <p:nvSpPr>
          <p:cNvPr id="924" name="Shape 924"/>
          <p:cNvSpPr txBox="1">
            <a:spLocks noGrp="1"/>
          </p:cNvSpPr>
          <p:nvPr>
            <p:ph idx="1"/>
          </p:nvPr>
        </p:nvSpPr>
        <p:spPr>
          <a:xfrm>
            <a:off x="650081" y="1464468"/>
            <a:ext cx="4074319" cy="3207599"/>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Sometimes we need to model a relationship that is many-to-many</a:t>
            </a:r>
          </a:p>
          <a:p>
            <a:pPr marL="254000" marR="0" lvl="0" indent="-254000" algn="l" rtl="0">
              <a:lnSpc>
                <a:spcPct val="100000"/>
              </a:lnSpc>
              <a:spcBef>
                <a:spcPts val="6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We need to add a "connection" table with two foreign keys</a:t>
            </a:r>
          </a:p>
          <a:p>
            <a:pPr marL="254000" marR="0" lvl="0" indent="-254000" algn="l" rtl="0">
              <a:lnSpc>
                <a:spcPct val="100000"/>
              </a:lnSpc>
              <a:spcBef>
                <a:spcPts val="6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There is usually no separate primary key</a:t>
            </a:r>
          </a:p>
        </p:txBody>
      </p:sp>
      <p:pic>
        <p:nvPicPr>
          <p:cNvPr id="925" name="Shape 925" descr="500px-CPT-Databases-ManytoMany.svg.png"/>
          <p:cNvPicPr preferRelativeResize="0"/>
          <p:nvPr/>
        </p:nvPicPr>
        <p:blipFill rotWithShape="1">
          <a:blip r:embed="rId3">
            <a:alphaModFix/>
          </a:blip>
          <a:srcRect/>
          <a:stretch/>
        </p:blipFill>
        <p:spPr>
          <a:xfrm>
            <a:off x="5246444" y="1590528"/>
            <a:ext cx="3571874" cy="792956"/>
          </a:xfrm>
          <a:prstGeom prst="rect">
            <a:avLst/>
          </a:prstGeom>
          <a:solidFill>
            <a:srgbClr val="FFFFFF"/>
          </a:solidFill>
          <a:ln>
            <a:noFill/>
          </a:ln>
        </p:spPr>
      </p:pic>
      <p:pic>
        <p:nvPicPr>
          <p:cNvPr id="926" name="Shape 926" descr="Databases-ManyToManyWJunction.jpg"/>
          <p:cNvPicPr preferRelativeResize="0"/>
          <p:nvPr/>
        </p:nvPicPr>
        <p:blipFill rotWithShape="1">
          <a:blip r:embed="rId4">
            <a:alphaModFix/>
          </a:blip>
          <a:srcRect/>
          <a:stretch/>
        </p:blipFill>
        <p:spPr>
          <a:xfrm>
            <a:off x="5067845" y="2660966"/>
            <a:ext cx="3922609" cy="1304565"/>
          </a:xfrm>
          <a:prstGeom prst="rect">
            <a:avLst/>
          </a:prstGeom>
          <a:noFill/>
          <a:ln>
            <a:noFill/>
          </a:ln>
        </p:spPr>
      </p:pic>
      <p:sp>
        <p:nvSpPr>
          <p:cNvPr id="927" name="Shape 927"/>
          <p:cNvSpPr txBox="1"/>
          <p:nvPr/>
        </p:nvSpPr>
        <p:spPr>
          <a:xfrm>
            <a:off x="304668" y="4511520"/>
            <a:ext cx="85097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5"/>
              </a:rPr>
              <a:t>https://</a:t>
            </a:r>
            <a:r>
              <a:rPr lang="en" sz="2000" u="sng" strike="noStrike" cap="none" dirty="0">
                <a:solidFill>
                  <a:srgbClr val="FFFF00"/>
                </a:solidFill>
                <a:latin typeface="Arial" charset="0"/>
                <a:ea typeface="Arial" charset="0"/>
                <a:cs typeface="Arial" charset="0"/>
                <a:sym typeface="Cabin"/>
                <a:hlinkClick r:id="rId5"/>
              </a:rPr>
              <a:t>en.wikipedia.org/wiki/Many-to-many_(data_model)</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p:nvPr/>
        </p:nvSpPr>
        <p:spPr>
          <a:xfrm>
            <a:off x="5976639" y="596415"/>
            <a:ext cx="1527663" cy="1157287"/>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933" name="Shape 933"/>
          <p:cNvSpPr txBox="1"/>
          <p:nvPr/>
        </p:nvSpPr>
        <p:spPr>
          <a:xfrm>
            <a:off x="1385337" y="596414"/>
            <a:ext cx="1321593" cy="1071562"/>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934" name="Shape 934"/>
          <p:cNvSpPr txBox="1"/>
          <p:nvPr/>
        </p:nvSpPr>
        <p:spPr>
          <a:xfrm>
            <a:off x="1598757" y="817870"/>
            <a:ext cx="890289" cy="63579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Course</a:t>
            </a:r>
          </a:p>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a:t>
            </a:r>
          </a:p>
        </p:txBody>
      </p:sp>
      <p:cxnSp>
        <p:nvCxnSpPr>
          <p:cNvPr id="935" name="Shape 935"/>
          <p:cNvCxnSpPr/>
          <p:nvPr/>
        </p:nvCxnSpPr>
        <p:spPr>
          <a:xfrm rot="10800000" flipH="1">
            <a:off x="2788191" y="963817"/>
            <a:ext cx="3148875" cy="6750"/>
          </a:xfrm>
          <a:prstGeom prst="straightConnector1">
            <a:avLst/>
          </a:prstGeom>
          <a:noFill/>
          <a:ln w="88900" cap="rnd" cmpd="sng">
            <a:solidFill>
              <a:srgbClr val="FFFF00"/>
            </a:solidFill>
            <a:prstDash val="solid"/>
            <a:miter/>
            <a:headEnd type="triangle" w="lg" len="lg"/>
            <a:tailEnd type="triangle" w="lg" len="lg"/>
          </a:ln>
        </p:spPr>
      </p:cxnSp>
      <p:sp>
        <p:nvSpPr>
          <p:cNvPr id="936" name="Shape 936"/>
          <p:cNvSpPr txBox="1"/>
          <p:nvPr/>
        </p:nvSpPr>
        <p:spPr>
          <a:xfrm>
            <a:off x="3566379" y="396389"/>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member-of</a:t>
            </a:r>
          </a:p>
        </p:txBody>
      </p:sp>
      <p:sp>
        <p:nvSpPr>
          <p:cNvPr id="937" name="Shape 937"/>
          <p:cNvSpPr txBox="1"/>
          <p:nvPr/>
        </p:nvSpPr>
        <p:spPr>
          <a:xfrm>
            <a:off x="3855495" y="2262187"/>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Member</a:t>
            </a:r>
          </a:p>
        </p:txBody>
      </p:sp>
      <p:sp>
        <p:nvSpPr>
          <p:cNvPr id="938" name="Shape 938"/>
          <p:cNvSpPr txBox="1"/>
          <p:nvPr/>
        </p:nvSpPr>
        <p:spPr>
          <a:xfrm>
            <a:off x="3855495" y="2712243"/>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00FF"/>
                </a:solidFill>
                <a:latin typeface="Arial" charset="0"/>
                <a:ea typeface="Arial" charset="0"/>
                <a:cs typeface="Arial" charset="0"/>
                <a:sym typeface="Cabin"/>
              </a:rPr>
              <a:t>user_id</a:t>
            </a:r>
          </a:p>
        </p:txBody>
      </p:sp>
      <p:sp>
        <p:nvSpPr>
          <p:cNvPr id="939" name="Shape 939"/>
          <p:cNvSpPr txBox="1"/>
          <p:nvPr/>
        </p:nvSpPr>
        <p:spPr>
          <a:xfrm>
            <a:off x="3855495" y="3140868"/>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FF00FF"/>
                </a:solidFill>
                <a:latin typeface="Arial" charset="0"/>
                <a:ea typeface="Arial" charset="0"/>
                <a:cs typeface="Arial" charset="0"/>
                <a:sym typeface="Cabin"/>
              </a:rPr>
              <a:t>course_id</a:t>
            </a:r>
          </a:p>
        </p:txBody>
      </p:sp>
      <p:sp>
        <p:nvSpPr>
          <p:cNvPr id="940" name="Shape 940"/>
          <p:cNvSpPr txBox="1"/>
          <p:nvPr/>
        </p:nvSpPr>
        <p:spPr>
          <a:xfrm>
            <a:off x="7236618" y="202644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User</a:t>
            </a:r>
          </a:p>
        </p:txBody>
      </p:sp>
      <p:sp>
        <p:nvSpPr>
          <p:cNvPr id="941" name="Shape 941"/>
          <p:cNvSpPr txBox="1"/>
          <p:nvPr/>
        </p:nvSpPr>
        <p:spPr>
          <a:xfrm>
            <a:off x="7236618" y="2476500"/>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942" name="Shape 942"/>
          <p:cNvSpPr txBox="1"/>
          <p:nvPr/>
        </p:nvSpPr>
        <p:spPr>
          <a:xfrm>
            <a:off x="7236618" y="290512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943" name="Shape 943"/>
          <p:cNvSpPr txBox="1"/>
          <p:nvPr/>
        </p:nvSpPr>
        <p:spPr>
          <a:xfrm>
            <a:off x="7236618" y="33480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email</a:t>
            </a:r>
          </a:p>
        </p:txBody>
      </p:sp>
      <p:cxnSp>
        <p:nvCxnSpPr>
          <p:cNvPr id="944" name="Shape 944"/>
          <p:cNvCxnSpPr>
            <a:endCxn id="939" idx="1"/>
          </p:cNvCxnSpPr>
          <p:nvPr/>
        </p:nvCxnSpPr>
        <p:spPr>
          <a:xfrm>
            <a:off x="1995195" y="2875181"/>
            <a:ext cx="1860299" cy="480000"/>
          </a:xfrm>
          <a:prstGeom prst="straightConnector1">
            <a:avLst/>
          </a:prstGeom>
          <a:noFill/>
          <a:ln w="88900" cap="rnd" cmpd="sng">
            <a:solidFill>
              <a:srgbClr val="FF00FF"/>
            </a:solidFill>
            <a:prstDash val="solid"/>
            <a:miter/>
            <a:headEnd type="stealth" w="med" len="med"/>
            <a:tailEnd type="none" w="med" len="med"/>
          </a:ln>
        </p:spPr>
      </p:cxnSp>
      <p:sp>
        <p:nvSpPr>
          <p:cNvPr id="945" name="Shape 945"/>
          <p:cNvSpPr txBox="1"/>
          <p:nvPr/>
        </p:nvSpPr>
        <p:spPr>
          <a:xfrm>
            <a:off x="6384142" y="639272"/>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User</a:t>
            </a:r>
          </a:p>
        </p:txBody>
      </p:sp>
      <p:sp>
        <p:nvSpPr>
          <p:cNvPr id="946" name="Shape 946"/>
          <p:cNvSpPr txBox="1"/>
          <p:nvPr/>
        </p:nvSpPr>
        <p:spPr>
          <a:xfrm>
            <a:off x="6319883" y="1282210"/>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email</a:t>
            </a:r>
          </a:p>
        </p:txBody>
      </p:sp>
      <p:sp>
        <p:nvSpPr>
          <p:cNvPr id="947" name="Shape 947"/>
          <p:cNvSpPr txBox="1"/>
          <p:nvPr/>
        </p:nvSpPr>
        <p:spPr>
          <a:xfrm>
            <a:off x="6431023" y="939310"/>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name</a:t>
            </a:r>
          </a:p>
        </p:txBody>
      </p:sp>
      <p:sp>
        <p:nvSpPr>
          <p:cNvPr id="948" name="Shape 948"/>
          <p:cNvSpPr txBox="1"/>
          <p:nvPr/>
        </p:nvSpPr>
        <p:spPr>
          <a:xfrm>
            <a:off x="5378876" y="3067275"/>
            <a:ext cx="7169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49" name="Shape 949"/>
          <p:cNvSpPr txBox="1"/>
          <p:nvPr/>
        </p:nvSpPr>
        <p:spPr>
          <a:xfrm>
            <a:off x="6553726" y="2990850"/>
            <a:ext cx="5612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
        <p:nvSpPr>
          <p:cNvPr id="951" name="Shape 951"/>
          <p:cNvSpPr txBox="1"/>
          <p:nvPr/>
        </p:nvSpPr>
        <p:spPr>
          <a:xfrm>
            <a:off x="5283749" y="1135050"/>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52" name="Shape 952"/>
          <p:cNvSpPr txBox="1"/>
          <p:nvPr/>
        </p:nvSpPr>
        <p:spPr>
          <a:xfrm>
            <a:off x="2830674" y="1164100"/>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53" name="Shape 953"/>
          <p:cNvSpPr txBox="1"/>
          <p:nvPr/>
        </p:nvSpPr>
        <p:spPr>
          <a:xfrm>
            <a:off x="637961" y="221092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Course</a:t>
            </a:r>
          </a:p>
        </p:txBody>
      </p:sp>
      <p:sp>
        <p:nvSpPr>
          <p:cNvPr id="954" name="Shape 954"/>
          <p:cNvSpPr txBox="1"/>
          <p:nvPr/>
        </p:nvSpPr>
        <p:spPr>
          <a:xfrm>
            <a:off x="637961" y="266097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955" name="Shape 955"/>
          <p:cNvSpPr txBox="1"/>
          <p:nvPr/>
        </p:nvSpPr>
        <p:spPr>
          <a:xfrm>
            <a:off x="637961" y="308960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cxnSp>
        <p:nvCxnSpPr>
          <p:cNvPr id="956" name="Shape 956"/>
          <p:cNvCxnSpPr>
            <a:stCxn id="941" idx="1"/>
            <a:endCxn id="938" idx="3"/>
          </p:cNvCxnSpPr>
          <p:nvPr/>
        </p:nvCxnSpPr>
        <p:spPr>
          <a:xfrm flipH="1">
            <a:off x="5212818" y="2690812"/>
            <a:ext cx="2023800" cy="235800"/>
          </a:xfrm>
          <a:prstGeom prst="straightConnector1">
            <a:avLst/>
          </a:prstGeom>
          <a:noFill/>
          <a:ln w="88900" cap="rnd" cmpd="sng">
            <a:solidFill>
              <a:srgbClr val="FF00FF"/>
            </a:solidFill>
            <a:prstDash val="solid"/>
            <a:miter/>
            <a:headEnd type="stealth" w="med" len="med"/>
            <a:tailEnd type="none" w="med" len="med"/>
          </a:ln>
        </p:spPr>
      </p:cxnSp>
      <p:sp>
        <p:nvSpPr>
          <p:cNvPr id="957" name="Shape 957"/>
          <p:cNvSpPr txBox="1"/>
          <p:nvPr/>
        </p:nvSpPr>
        <p:spPr>
          <a:xfrm>
            <a:off x="2094072" y="3159625"/>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
        <p:nvSpPr>
          <p:cNvPr id="958" name="Shape 958"/>
          <p:cNvSpPr txBox="1"/>
          <p:nvPr/>
        </p:nvSpPr>
        <p:spPr>
          <a:xfrm>
            <a:off x="3129576" y="2654775"/>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29"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a:t>
            </a:r>
            <a:r>
              <a:rPr lang="en-US" sz="1600" b="0" i="0" u="none" strike="noStrike" cap="none" dirty="0">
                <a:solidFill>
                  <a:srgbClr val="00FF00"/>
                </a:solidFill>
                <a:latin typeface="Arial"/>
                <a:ea typeface="Arial"/>
                <a:cs typeface="Arial"/>
                <a:sym typeface="Arial"/>
              </a:rPr>
              <a:t>Many</a:t>
            </a:r>
            <a:r>
              <a:rPr lang="en" sz="1600" b="0" i="0" u="none" strike="noStrike" cap="none" dirty="0">
                <a:solidFill>
                  <a:srgbClr val="00FF00"/>
                </a:solidFill>
                <a:latin typeface="Arial"/>
                <a:ea typeface="Arial"/>
                <a:cs typeface="Arial"/>
                <a:sym typeface="Arial"/>
              </a:rPr>
              <a:t>-to-many_(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Shape 963"/>
          <p:cNvSpPr txBox="1">
            <a:spLocks noGrp="1"/>
          </p:cNvSpPr>
          <p:nvPr>
            <p:ph type="title"/>
          </p:nvPr>
        </p:nvSpPr>
        <p:spPr>
          <a:xfrm>
            <a:off x="6524569" y="2952589"/>
            <a:ext cx="2105081"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FFD966"/>
                </a:solidFill>
                <a:latin typeface="Arial" charset="0"/>
                <a:ea typeface="Arial" charset="0"/>
                <a:cs typeface="Arial" charset="0"/>
                <a:sym typeface="Cabin"/>
              </a:rPr>
              <a:t>Start with a Fresh Database</a:t>
            </a:r>
          </a:p>
        </p:txBody>
      </p:sp>
      <p:sp>
        <p:nvSpPr>
          <p:cNvPr id="964" name="Shape 964"/>
          <p:cNvSpPr/>
          <p:nvPr/>
        </p:nvSpPr>
        <p:spPr>
          <a:xfrm>
            <a:off x="345851" y="437989"/>
            <a:ext cx="8445724" cy="41723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CREATE TABLE </a:t>
            </a:r>
            <a:r>
              <a:rPr lang="en" sz="1600" i="0" u="none" strike="noStrike" cap="none" dirty="0">
                <a:solidFill>
                  <a:srgbClr val="FFFF00"/>
                </a:solidFill>
                <a:latin typeface="Courier"/>
                <a:ea typeface="Courier New"/>
                <a:cs typeface="Courier"/>
                <a:sym typeface="Courier New"/>
              </a:rPr>
              <a:t>User</a:t>
            </a:r>
            <a:r>
              <a:rPr lang="en" sz="16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    </a:t>
            </a:r>
            <a:r>
              <a:rPr lang="en" sz="1600" i="0" u="none" strike="noStrike" cap="none" dirty="0">
                <a:solidFill>
                  <a:srgbClr val="FF6600"/>
                </a:solidFill>
                <a:latin typeface="Courier"/>
                <a:ea typeface="Courier New"/>
                <a:cs typeface="Courier"/>
                <a:sym typeface="Courier New"/>
              </a:rPr>
              <a:t>id     INTEGER NOT NULL PRIMARY KEY AUTOINCREMENT UNIQUE</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   </a:t>
            </a:r>
            <a:r>
              <a:rPr lang="en" sz="1600" i="0" u="none" strike="noStrike" cap="none" dirty="0">
                <a:solidFill>
                  <a:srgbClr val="00FF00"/>
                </a:solidFill>
                <a:latin typeface="Courier"/>
                <a:ea typeface="Courier New"/>
                <a:cs typeface="Courier"/>
                <a:sym typeface="Courier New"/>
              </a:rPr>
              <a:t> name   TEXT UNIQUE</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    email  TEXT</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0000"/>
              </a:buClr>
              <a:buFont typeface="Arial"/>
              <a:buNone/>
            </a:pPr>
            <a:endParaRPr sz="1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CREATE TABLE </a:t>
            </a:r>
            <a:r>
              <a:rPr lang="en" sz="1600" i="0" u="none" strike="noStrike" cap="none" dirty="0">
                <a:solidFill>
                  <a:srgbClr val="FFFF00"/>
                </a:solidFill>
                <a:latin typeface="Courier"/>
                <a:ea typeface="Courier New"/>
                <a:cs typeface="Courier"/>
                <a:sym typeface="Courier New"/>
              </a:rPr>
              <a:t>Course</a:t>
            </a:r>
            <a:r>
              <a:rPr lang="en" sz="16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rgbClr val="FF6600"/>
              </a:buClr>
              <a:buSzPct val="25000"/>
              <a:buFont typeface="Courier New"/>
              <a:buNone/>
            </a:pPr>
            <a:r>
              <a:rPr lang="en" sz="1600" i="0" u="none" strike="noStrike" cap="none" dirty="0">
                <a:solidFill>
                  <a:srgbClr val="FF6600"/>
                </a:solidFill>
                <a:latin typeface="Courier"/>
                <a:ea typeface="Courier New"/>
                <a:cs typeface="Courier"/>
                <a:sym typeface="Courier New"/>
              </a:rPr>
              <a:t>    id     INTEGER NOT NULL PRIMARY KEY AUTOINCREMENT UNIQUE</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 sz="1600" i="0" u="none" strike="noStrike" cap="none" dirty="0">
                <a:solidFill>
                  <a:srgbClr val="00FF00"/>
                </a:solidFill>
                <a:latin typeface="Courier"/>
                <a:ea typeface="Courier New"/>
                <a:cs typeface="Courier"/>
                <a:sym typeface="Courier New"/>
              </a:rPr>
              <a:t>    title  TEXT UNIQUE</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0000"/>
              </a:buClr>
              <a:buFont typeface="Arial"/>
              <a:buNone/>
            </a:pPr>
            <a:endParaRPr sz="1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CREATE TABLE </a:t>
            </a:r>
            <a:r>
              <a:rPr lang="en" sz="1600" i="0" u="none" strike="noStrike" cap="none" dirty="0">
                <a:solidFill>
                  <a:srgbClr val="FFFF00"/>
                </a:solidFill>
                <a:latin typeface="Courier"/>
                <a:ea typeface="Courier New"/>
                <a:cs typeface="Courier"/>
                <a:sym typeface="Courier New"/>
              </a:rPr>
              <a:t>Member </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FF00FF"/>
              </a:buClr>
              <a:buSzPct val="25000"/>
              <a:buFont typeface="Courier New"/>
              <a:buNone/>
            </a:pPr>
            <a:r>
              <a:rPr lang="en" sz="1600" i="0" u="none" strike="noStrike" cap="none" dirty="0">
                <a:solidFill>
                  <a:srgbClr val="FF00FF"/>
                </a:solidFill>
                <a:latin typeface="Courier"/>
                <a:ea typeface="Courier New"/>
                <a:cs typeface="Courier"/>
                <a:sym typeface="Courier New"/>
              </a:rPr>
              <a:t>    </a:t>
            </a:r>
            <a:r>
              <a:rPr lang="en" sz="1600" i="0" u="none" strike="noStrike" cap="none" dirty="0" err="1">
                <a:solidFill>
                  <a:srgbClr val="FF00FF"/>
                </a:solidFill>
                <a:latin typeface="Courier"/>
                <a:ea typeface="Courier New"/>
                <a:cs typeface="Courier"/>
                <a:sym typeface="Courier New"/>
              </a:rPr>
              <a:t>user_id</a:t>
            </a:r>
            <a:r>
              <a:rPr lang="en" sz="1600" i="0" u="none" strike="noStrike" cap="none" dirty="0">
                <a:solidFill>
                  <a:srgbClr val="FF00FF"/>
                </a:solidFill>
                <a:latin typeface="Courier"/>
                <a:ea typeface="Courier New"/>
                <a:cs typeface="Courier"/>
                <a:sym typeface="Courier New"/>
              </a:rPr>
              <a:t>     INTEGER,</a:t>
            </a:r>
          </a:p>
          <a:p>
            <a:pPr marL="0" marR="0" lvl="0" indent="0" algn="l" rtl="0">
              <a:lnSpc>
                <a:spcPct val="100000"/>
              </a:lnSpc>
              <a:spcBef>
                <a:spcPts val="0"/>
              </a:spcBef>
              <a:spcAft>
                <a:spcPts val="0"/>
              </a:spcAft>
              <a:buClr>
                <a:srgbClr val="FF00FF"/>
              </a:buClr>
              <a:buSzPct val="25000"/>
              <a:buFont typeface="Courier New"/>
              <a:buNone/>
            </a:pPr>
            <a:r>
              <a:rPr lang="en" sz="1600" i="0" u="none" strike="noStrike" cap="none" dirty="0">
                <a:solidFill>
                  <a:srgbClr val="FF00FF"/>
                </a:solidFill>
                <a:latin typeface="Courier"/>
                <a:ea typeface="Courier New"/>
                <a:cs typeface="Courier"/>
                <a:sym typeface="Courier New"/>
              </a:rPr>
              <a:t>    </a:t>
            </a:r>
            <a:r>
              <a:rPr lang="en" sz="1600" i="0" u="none" strike="noStrike" cap="none" dirty="0" err="1">
                <a:solidFill>
                  <a:srgbClr val="FF00FF"/>
                </a:solidFill>
                <a:latin typeface="Courier"/>
                <a:ea typeface="Courier New"/>
                <a:cs typeface="Courier"/>
                <a:sym typeface="Courier New"/>
              </a:rPr>
              <a:t>course_id</a:t>
            </a:r>
            <a:r>
              <a:rPr lang="en" sz="1600" i="0" u="none" strike="noStrike" cap="none" dirty="0">
                <a:solidFill>
                  <a:srgbClr val="FF00FF"/>
                </a:solidFill>
                <a:latin typeface="Courier"/>
                <a:ea typeface="Courier New"/>
                <a:cs typeface="Courier"/>
                <a:sym typeface="Courier New"/>
              </a:rPr>
              <a:t>   INTEGER,</a:t>
            </a:r>
          </a:p>
          <a:p>
            <a:pPr marL="0" marR="0" lvl="0" indent="0" algn="l" rtl="0">
              <a:lnSpc>
                <a:spcPct val="100000"/>
              </a:lnSpc>
              <a:spcBef>
                <a:spcPts val="0"/>
              </a:spcBef>
              <a:spcAft>
                <a:spcPts val="0"/>
              </a:spcAft>
              <a:buClr>
                <a:srgbClr val="FFFFFF"/>
              </a:buClr>
              <a:buSzPct val="25000"/>
              <a:buFont typeface="Courier New"/>
              <a:buNone/>
            </a:pPr>
            <a:r>
              <a:rPr lang="en" sz="1600" i="0" u="none" strike="noStrike" cap="none" dirty="0">
                <a:solidFill>
                  <a:srgbClr val="FFFFFF"/>
                </a:solidFill>
                <a:latin typeface="Courier"/>
                <a:ea typeface="Courier New"/>
                <a:cs typeface="Courier"/>
                <a:sym typeface="Courier New"/>
              </a:rPr>
              <a:t>	role        INTEGER,</a:t>
            </a:r>
          </a:p>
          <a:p>
            <a:pPr marL="0" marR="0" lvl="0" indent="0" algn="l" rtl="0">
              <a:lnSpc>
                <a:spcPct val="100000"/>
              </a:lnSpc>
              <a:spcBef>
                <a:spcPts val="0"/>
              </a:spcBef>
              <a:spcAft>
                <a:spcPts val="0"/>
              </a:spcAft>
              <a:buClr>
                <a:srgbClr val="00FFFF"/>
              </a:buClr>
              <a:buSzPct val="25000"/>
              <a:buFont typeface="Courier New"/>
              <a:buNone/>
            </a:pPr>
            <a:r>
              <a:rPr lang="en" sz="1600" i="0" u="none" strike="noStrike" cap="none" dirty="0">
                <a:solidFill>
                  <a:srgbClr val="00FFFF"/>
                </a:solidFill>
                <a:latin typeface="Courier"/>
                <a:ea typeface="Courier New"/>
                <a:cs typeface="Courier"/>
                <a:sym typeface="Courier New"/>
              </a:rPr>
              <a:t>    PRIMARY KEY (</a:t>
            </a:r>
            <a:r>
              <a:rPr lang="en" sz="1600" i="0" u="none" strike="noStrike" cap="none" dirty="0" err="1">
                <a:solidFill>
                  <a:srgbClr val="00FFFF"/>
                </a:solidFill>
                <a:latin typeface="Courier"/>
                <a:ea typeface="Courier New"/>
                <a:cs typeface="Courier"/>
                <a:sym typeface="Courier New"/>
              </a:rPr>
              <a:t>user_id</a:t>
            </a:r>
            <a:r>
              <a:rPr lang="en" sz="1600" i="0" u="none" strike="noStrike" cap="none" dirty="0">
                <a:solidFill>
                  <a:srgbClr val="00FFFF"/>
                </a:solidFill>
                <a:latin typeface="Courier"/>
                <a:ea typeface="Courier New"/>
                <a:cs typeface="Courier"/>
                <a:sym typeface="Courier New"/>
              </a:rPr>
              <a:t>, </a:t>
            </a:r>
            <a:r>
              <a:rPr lang="en" sz="1600" i="0" u="none" strike="noStrike" cap="none" dirty="0" err="1">
                <a:solidFill>
                  <a:srgbClr val="00FFFF"/>
                </a:solidFill>
                <a:latin typeface="Courier"/>
                <a:ea typeface="Courier New"/>
                <a:cs typeface="Courier"/>
                <a:sym typeface="Courier New"/>
              </a:rPr>
              <a:t>course_id</a:t>
            </a:r>
            <a:r>
              <a:rPr lang="en" sz="1600" i="0" u="none" strike="noStrike" cap="none" dirty="0">
                <a:solidFill>
                  <a:srgbClr val="00FFFF"/>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New"/>
                <a:ea typeface="Courier New"/>
                <a:cs typeface="Courier New"/>
                <a:sym typeface="Courier New"/>
              </a:rPr>
              <a: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pic>
        <p:nvPicPr>
          <p:cNvPr id="969" name="Shape 969" descr="Untitled.png"/>
          <p:cNvPicPr preferRelativeResize="0"/>
          <p:nvPr/>
        </p:nvPicPr>
        <p:blipFill rotWithShape="1">
          <a:blip r:embed="rId3">
            <a:alphaModFix/>
          </a:blip>
          <a:srcRect/>
          <a:stretch/>
        </p:blipFill>
        <p:spPr>
          <a:xfrm>
            <a:off x="1537729" y="323849"/>
            <a:ext cx="6472796" cy="4466869"/>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Shape 97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3000" u="none" strike="noStrike" cap="none">
                <a:solidFill>
                  <a:srgbClr val="FFD966"/>
                </a:solidFill>
                <a:latin typeface="Arial" charset="0"/>
                <a:ea typeface="Arial" charset="0"/>
                <a:cs typeface="Arial" charset="0"/>
                <a:sym typeface="Cabin"/>
              </a:rPr>
              <a:t>Insert Users and Courses</a:t>
            </a:r>
          </a:p>
        </p:txBody>
      </p:sp>
      <p:sp>
        <p:nvSpPr>
          <p:cNvPr id="975" name="Shape 975"/>
          <p:cNvSpPr/>
          <p:nvPr/>
        </p:nvSpPr>
        <p:spPr>
          <a:xfrm>
            <a:off x="650081" y="1582195"/>
            <a:ext cx="8332200" cy="1990800"/>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('Jane', '</a:t>
            </a:r>
            <a:r>
              <a:rPr lang="en" sz="1600" b="1" i="0" u="none" strike="noStrike" cap="none" dirty="0" err="1">
                <a:solidFill>
                  <a:srgbClr val="FFFFFF"/>
                </a:solidFill>
                <a:latin typeface="Courier New"/>
                <a:ea typeface="Courier New"/>
                <a:cs typeface="Courier New"/>
                <a:sym typeface="Courier New"/>
              </a:rPr>
              <a:t>jane@tsugi.org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('Ed', '</a:t>
            </a:r>
            <a:r>
              <a:rPr lang="en" sz="1600" b="1" i="0" u="none" strike="noStrike" cap="none" dirty="0" err="1">
                <a:solidFill>
                  <a:srgbClr val="FFFFFF"/>
                </a:solidFill>
                <a:latin typeface="Courier New"/>
                <a:ea typeface="Courier New"/>
                <a:cs typeface="Courier New"/>
                <a:sym typeface="Courier New"/>
              </a:rPr>
              <a:t>ed@tsugi.org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('Sue', '</a:t>
            </a:r>
            <a:r>
              <a:rPr lang="en" sz="1600" b="1" i="0" u="none" strike="noStrike" cap="none" dirty="0" err="1">
                <a:solidFill>
                  <a:srgbClr val="FFFFFF"/>
                </a:solidFill>
                <a:latin typeface="Courier New"/>
                <a:ea typeface="Courier New"/>
                <a:cs typeface="Courier New"/>
                <a:sym typeface="Courier New"/>
              </a:rPr>
              <a:t>sue@tsugi.org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('Python');</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('SQL');</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('PHP');</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pic>
        <p:nvPicPr>
          <p:cNvPr id="980" name="Shape 980" descr="Untitled 2.png"/>
          <p:cNvPicPr preferRelativeResize="0"/>
          <p:nvPr/>
        </p:nvPicPr>
        <p:blipFill rotWithShape="1">
          <a:blip r:embed="rId3">
            <a:alphaModFix/>
          </a:blip>
          <a:srcRect/>
          <a:stretch/>
        </p:blipFill>
        <p:spPr>
          <a:xfrm>
            <a:off x="-285750" y="219198"/>
            <a:ext cx="6183283" cy="4267077"/>
          </a:xfrm>
          <a:prstGeom prst="rect">
            <a:avLst/>
          </a:prstGeom>
          <a:noFill/>
          <a:ln>
            <a:noFill/>
          </a:ln>
        </p:spPr>
      </p:pic>
      <p:pic>
        <p:nvPicPr>
          <p:cNvPr id="981" name="Shape 981" descr="Untitled.png"/>
          <p:cNvPicPr preferRelativeResize="0"/>
          <p:nvPr/>
        </p:nvPicPr>
        <p:blipFill rotWithShape="1">
          <a:blip r:embed="rId4">
            <a:alphaModFix/>
          </a:blip>
          <a:srcRect/>
          <a:stretch/>
        </p:blipFill>
        <p:spPr>
          <a:xfrm>
            <a:off x="3145511" y="619125"/>
            <a:ext cx="6235218" cy="4302918"/>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7" name="Shape 987"/>
          <p:cNvSpPr/>
          <p:nvPr/>
        </p:nvSpPr>
        <p:spPr>
          <a:xfrm>
            <a:off x="850106" y="2174817"/>
            <a:ext cx="7912158" cy="2233303"/>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(1, 1, 1);</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1, 0);</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(3, 1, 0);</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(1, 2, 0);</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2, 1);</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3, 1);</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(3, 3, 0);</a:t>
            </a:r>
          </a:p>
        </p:txBody>
      </p:sp>
      <p:pic>
        <p:nvPicPr>
          <p:cNvPr id="988" name="Shape 988" descr="Untitled.png"/>
          <p:cNvPicPr preferRelativeResize="0"/>
          <p:nvPr/>
        </p:nvPicPr>
        <p:blipFill rotWithShape="1">
          <a:blip r:embed="rId3">
            <a:alphaModFix/>
          </a:blip>
          <a:srcRect/>
          <a:stretch/>
        </p:blipFill>
        <p:spPr>
          <a:xfrm>
            <a:off x="1565675" y="588278"/>
            <a:ext cx="2749090" cy="1293690"/>
          </a:xfrm>
          <a:prstGeom prst="rect">
            <a:avLst/>
          </a:prstGeom>
          <a:noFill/>
          <a:ln>
            <a:noFill/>
          </a:ln>
        </p:spPr>
      </p:pic>
      <p:pic>
        <p:nvPicPr>
          <p:cNvPr id="989" name="Shape 989" descr="Untitled 2.png"/>
          <p:cNvPicPr preferRelativeResize="0"/>
          <p:nvPr/>
        </p:nvPicPr>
        <p:blipFill rotWithShape="1">
          <a:blip r:embed="rId4">
            <a:alphaModFix/>
          </a:blip>
          <a:srcRect/>
          <a:stretch/>
        </p:blipFill>
        <p:spPr>
          <a:xfrm>
            <a:off x="5831814" y="588278"/>
            <a:ext cx="1902485" cy="12936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400" u="none" strike="noStrike" cap="none">
                <a:solidFill>
                  <a:srgbClr val="FFD966"/>
                </a:solidFill>
                <a:latin typeface="Arial" charset="0"/>
                <a:ea typeface="Arial" charset="0"/>
                <a:cs typeface="Arial" charset="0"/>
                <a:sym typeface="Cabin"/>
              </a:rPr>
              <a:t>SQL</a:t>
            </a:r>
            <a:endParaRPr lang="en" sz="4400" u="none" strike="noStrike" cap="none" dirty="0">
              <a:solidFill>
                <a:srgbClr val="FFD966"/>
              </a:solidFill>
              <a:latin typeface="Arial" charset="0"/>
              <a:ea typeface="Arial" charset="0"/>
              <a:cs typeface="Arial" charset="0"/>
              <a:sym typeface="Cabin"/>
            </a:endParaRPr>
          </a:p>
        </p:txBody>
      </p:sp>
      <p:sp>
        <p:nvSpPr>
          <p:cNvPr id="249" name="Shape 249"/>
          <p:cNvSpPr txBox="1">
            <a:spLocks noGrp="1"/>
          </p:cNvSpPr>
          <p:nvPr>
            <p:ph idx="1"/>
          </p:nvPr>
        </p:nvSpPr>
        <p:spPr>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100000"/>
              <a:buNone/>
            </a:pPr>
            <a:r>
              <a:rPr lang="en" sz="2000" u="none" strike="noStrike" cap="none" dirty="0">
                <a:solidFill>
                  <a:srgbClr val="FFFF00"/>
                </a:solidFill>
                <a:latin typeface="Arial" charset="0"/>
                <a:ea typeface="Arial" charset="0"/>
                <a:cs typeface="Arial" charset="0"/>
                <a:sym typeface="Cabin"/>
              </a:rPr>
              <a:t>Structured Query Language</a:t>
            </a:r>
            <a:r>
              <a:rPr lang="en" sz="2000" u="none" strike="noStrike" cap="none" dirty="0">
                <a:solidFill>
                  <a:schemeClr val="lt1"/>
                </a:solidFill>
                <a:latin typeface="Arial" charset="0"/>
                <a:ea typeface="Arial" charset="0"/>
                <a:cs typeface="Arial" charset="0"/>
                <a:sym typeface="Cabin"/>
              </a:rPr>
              <a:t> is the language we use to issue commands to the database</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Create </a:t>
            </a:r>
            <a:r>
              <a:rPr lang="en-US" sz="2000" u="none" strike="noStrike" cap="none" dirty="0">
                <a:solidFill>
                  <a:schemeClr val="lt1"/>
                </a:solidFill>
                <a:latin typeface="Arial" charset="0"/>
                <a:ea typeface="Arial" charset="0"/>
                <a:cs typeface="Arial" charset="0"/>
                <a:sym typeface="Cabin"/>
              </a:rPr>
              <a:t>data (</a:t>
            </a:r>
            <a:r>
              <a:rPr lang="en-US" sz="2000" u="none" strike="noStrike" cap="none" dirty="0" err="1">
                <a:solidFill>
                  <a:schemeClr val="lt1"/>
                </a:solidFill>
                <a:latin typeface="Arial" charset="0"/>
                <a:ea typeface="Arial" charset="0"/>
                <a:cs typeface="Arial" charset="0"/>
                <a:sym typeface="Cabin"/>
              </a:rPr>
              <a:t>a.k.a</a:t>
            </a:r>
            <a:r>
              <a:rPr lang="en-US" sz="2000" u="none" strike="noStrike" cap="none" dirty="0">
                <a:solidFill>
                  <a:schemeClr val="lt1"/>
                </a:solidFill>
                <a:latin typeface="Arial" charset="0"/>
                <a:ea typeface="Arial" charset="0"/>
                <a:cs typeface="Arial" charset="0"/>
                <a:sym typeface="Cabin"/>
              </a:rPr>
              <a:t> Insert)</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Retrieve data</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Update data</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60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Delete data </a:t>
            </a:r>
          </a:p>
        </p:txBody>
      </p:sp>
      <p:sp>
        <p:nvSpPr>
          <p:cNvPr id="250" name="Shape 250"/>
          <p:cNvSpPr txBox="1"/>
          <p:nvPr/>
        </p:nvSpPr>
        <p:spPr>
          <a:xfrm>
            <a:off x="4812496" y="4497074"/>
            <a:ext cx="4206768"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http://en.wikipedia.org/wiki/SQL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Shape 994" descr="Untitled.png"/>
          <p:cNvPicPr preferRelativeResize="0"/>
          <p:nvPr/>
        </p:nvPicPr>
        <p:blipFill rotWithShape="1">
          <a:blip r:embed="rId3">
            <a:alphaModFix/>
          </a:blip>
          <a:srcRect/>
          <a:stretch/>
        </p:blipFill>
        <p:spPr>
          <a:xfrm>
            <a:off x="1285874" y="276224"/>
            <a:ext cx="6717195" cy="4610101"/>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p:nvPr/>
        </p:nvSpPr>
        <p:spPr>
          <a:xfrm>
            <a:off x="340188" y="2690823"/>
            <a:ext cx="6411919" cy="187731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7F00"/>
                </a:solidFill>
                <a:latin typeface="Courier" charset="0"/>
                <a:ea typeface="Courier" charset="0"/>
                <a:cs typeface="Courier" charset="0"/>
                <a:sym typeface="Cabin"/>
              </a:rPr>
              <a:t>SELECT </a:t>
            </a:r>
            <a:r>
              <a:rPr lang="en" sz="1600" u="none" strike="noStrike" cap="none" dirty="0" err="1">
                <a:solidFill>
                  <a:srgbClr val="00FF00"/>
                </a:solidFill>
                <a:latin typeface="Courier" charset="0"/>
                <a:ea typeface="Courier" charset="0"/>
                <a:cs typeface="Courier" charset="0"/>
                <a:sym typeface="Cabin"/>
              </a:rPr>
              <a:t>User.name</a:t>
            </a:r>
            <a:r>
              <a:rPr lang="en" sz="1600" u="none" strike="noStrike" cap="none" dirty="0">
                <a:solidFill>
                  <a:srgbClr val="00FF00"/>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Member.role</a:t>
            </a:r>
            <a:r>
              <a:rPr lang="en" sz="1600" u="none" strike="noStrike" cap="none" dirty="0">
                <a:solidFill>
                  <a:srgbClr val="00FF00"/>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Course.title</a:t>
            </a:r>
            <a:endParaRPr lang="en" sz="1600" u="none" strike="noStrike" cap="none" dirty="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7F00"/>
                </a:solidFill>
                <a:latin typeface="Courier" charset="0"/>
                <a:ea typeface="Courier" charset="0"/>
                <a:cs typeface="Courier" charset="0"/>
                <a:sym typeface="Cabin"/>
              </a:rPr>
              <a:t>FROM </a:t>
            </a:r>
            <a:r>
              <a:rPr lang="en" sz="1600" u="none" strike="noStrike" cap="none" dirty="0">
                <a:solidFill>
                  <a:srgbClr val="FFFF00"/>
                </a:solidFill>
                <a:latin typeface="Courier" charset="0"/>
                <a:ea typeface="Courier" charset="0"/>
                <a:cs typeface="Courier" charset="0"/>
                <a:sym typeface="Cabin"/>
              </a:rPr>
              <a:t>User </a:t>
            </a:r>
            <a:r>
              <a:rPr lang="en" sz="1600" u="none" strike="noStrike" cap="none" dirty="0">
                <a:solidFill>
                  <a:srgbClr val="FF7F00"/>
                </a:solidFill>
                <a:latin typeface="Courier" charset="0"/>
                <a:ea typeface="Courier" charset="0"/>
                <a:cs typeface="Courier" charset="0"/>
                <a:sym typeface="Cabin"/>
              </a:rPr>
              <a:t>JOIN </a:t>
            </a:r>
            <a:r>
              <a:rPr lang="en" sz="1600" u="none" strike="noStrike" cap="none" dirty="0">
                <a:solidFill>
                  <a:srgbClr val="FFFF00"/>
                </a:solidFill>
                <a:latin typeface="Courier" charset="0"/>
                <a:ea typeface="Courier" charset="0"/>
                <a:cs typeface="Courier" charset="0"/>
                <a:sym typeface="Cabin"/>
              </a:rPr>
              <a:t>Member </a:t>
            </a:r>
            <a:r>
              <a:rPr lang="en" sz="1600" u="none" strike="noStrike" cap="none" dirty="0">
                <a:solidFill>
                  <a:srgbClr val="FF7F00"/>
                </a:solidFill>
                <a:latin typeface="Courier" charset="0"/>
                <a:ea typeface="Courier" charset="0"/>
                <a:cs typeface="Courier" charset="0"/>
                <a:sym typeface="Cabin"/>
              </a:rPr>
              <a:t>JOIN </a:t>
            </a:r>
            <a:r>
              <a:rPr lang="en" sz="1600" u="none" strike="noStrike" cap="none" dirty="0">
                <a:solidFill>
                  <a:srgbClr val="FFFF00"/>
                </a:solidFill>
                <a:latin typeface="Courier" charset="0"/>
                <a:ea typeface="Courier" charset="0"/>
                <a:cs typeface="Courier" charset="0"/>
                <a:sym typeface="Cabin"/>
              </a:rPr>
              <a:t>Course</a:t>
            </a: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7F00"/>
                </a:solidFill>
                <a:latin typeface="Courier" charset="0"/>
                <a:ea typeface="Courier" charset="0"/>
                <a:cs typeface="Courier" charset="0"/>
                <a:sym typeface="Cabin"/>
              </a:rPr>
              <a:t>ON </a:t>
            </a:r>
            <a:r>
              <a:rPr lang="en" sz="1600" u="none" strike="noStrike" cap="none" dirty="0" err="1">
                <a:solidFill>
                  <a:srgbClr val="FF00FF"/>
                </a:solidFill>
                <a:latin typeface="Courier" charset="0"/>
                <a:ea typeface="Courier" charset="0"/>
                <a:cs typeface="Courier" charset="0"/>
                <a:sym typeface="Cabin"/>
              </a:rPr>
              <a:t>Member.user_id</a:t>
            </a:r>
            <a:r>
              <a:rPr lang="en" sz="1600" u="none" strike="noStrike" cap="none" dirty="0">
                <a:solidFill>
                  <a:srgbClr val="FF00FF"/>
                </a:solidFill>
                <a:latin typeface="Courier" charset="0"/>
                <a:ea typeface="Courier" charset="0"/>
                <a:cs typeface="Courier" charset="0"/>
                <a:sym typeface="Cabin"/>
              </a:rPr>
              <a:t> = </a:t>
            </a:r>
            <a:r>
              <a:rPr lang="en" sz="1600" u="none" strike="noStrike" cap="none" dirty="0" err="1">
                <a:solidFill>
                  <a:srgbClr val="FF00FF"/>
                </a:solidFill>
                <a:latin typeface="Courier" charset="0"/>
                <a:ea typeface="Courier" charset="0"/>
                <a:cs typeface="Courier" charset="0"/>
                <a:sym typeface="Cabin"/>
              </a:rPr>
              <a:t>User.id</a:t>
            </a:r>
            <a:r>
              <a:rPr lang="en" sz="1600" u="none" strike="noStrike" cap="none" dirty="0">
                <a:solidFill>
                  <a:srgbClr val="FF00FF"/>
                </a:solidFill>
                <a:latin typeface="Courier" charset="0"/>
                <a:ea typeface="Courier" charset="0"/>
                <a:cs typeface="Courier" charset="0"/>
                <a:sym typeface="Cabin"/>
              </a:rPr>
              <a:t> </a:t>
            </a:r>
            <a:r>
              <a:rPr lang="en" sz="1600" u="none" strike="noStrike" cap="none" dirty="0">
                <a:solidFill>
                  <a:srgbClr val="FF6600"/>
                </a:solidFill>
                <a:latin typeface="Courier" charset="0"/>
                <a:ea typeface="Courier" charset="0"/>
                <a:cs typeface="Courier" charset="0"/>
                <a:sym typeface="Cabin"/>
              </a:rPr>
              <a:t>AND </a:t>
            </a:r>
            <a:endParaRPr lang="en-US" sz="1600" u="none" strike="noStrike" cap="none" dirty="0">
              <a:solidFill>
                <a:srgbClr val="FF66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err="1">
                <a:solidFill>
                  <a:srgbClr val="FF00FF"/>
                </a:solidFill>
                <a:latin typeface="Courier" charset="0"/>
                <a:ea typeface="Courier" charset="0"/>
                <a:cs typeface="Courier" charset="0"/>
                <a:sym typeface="Cabin"/>
              </a:rPr>
              <a:t>Member.course_id</a:t>
            </a:r>
            <a:r>
              <a:rPr lang="en" sz="1600" u="none" strike="noStrike" cap="none" dirty="0">
                <a:solidFill>
                  <a:srgbClr val="FF00FF"/>
                </a:solidFill>
                <a:latin typeface="Courier" charset="0"/>
                <a:ea typeface="Courier" charset="0"/>
                <a:cs typeface="Courier" charset="0"/>
                <a:sym typeface="Cabin"/>
              </a:rPr>
              <a:t> = </a:t>
            </a:r>
            <a:r>
              <a:rPr lang="en" sz="1600" u="none" strike="noStrike" cap="none" dirty="0" err="1">
                <a:solidFill>
                  <a:srgbClr val="FF00FF"/>
                </a:solidFill>
                <a:latin typeface="Courier" charset="0"/>
                <a:ea typeface="Courier" charset="0"/>
                <a:cs typeface="Courier" charset="0"/>
                <a:sym typeface="Cabin"/>
              </a:rPr>
              <a:t>Course.id</a:t>
            </a:r>
            <a:endParaRPr lang="en" sz="1600" u="none" strike="noStrike" cap="none" dirty="0">
              <a:solidFill>
                <a:srgbClr val="FF00FF"/>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6600"/>
                </a:solidFill>
                <a:latin typeface="Courier" charset="0"/>
                <a:ea typeface="Courier" charset="0"/>
                <a:cs typeface="Courier" charset="0"/>
                <a:sym typeface="Cabin"/>
              </a:rPr>
              <a:t>ORDER BY</a:t>
            </a:r>
            <a:r>
              <a:rPr lang="en" sz="1600" u="none" strike="noStrike" cap="none" dirty="0">
                <a:solidFill>
                  <a:srgbClr val="FF00FF"/>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Course.title</a:t>
            </a:r>
            <a:r>
              <a:rPr lang="en" sz="1600" u="none" strike="noStrike" cap="none" dirty="0">
                <a:solidFill>
                  <a:srgbClr val="00FF00"/>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Member.role</a:t>
            </a:r>
            <a:r>
              <a:rPr lang="en" sz="1600" u="none" strike="noStrike" cap="none" dirty="0">
                <a:solidFill>
                  <a:srgbClr val="00FF00"/>
                </a:solidFill>
                <a:latin typeface="Courier" charset="0"/>
                <a:ea typeface="Courier" charset="0"/>
                <a:cs typeface="Courier" charset="0"/>
                <a:sym typeface="Cabin"/>
              </a:rPr>
              <a:t> DESC, </a:t>
            </a:r>
            <a:r>
              <a:rPr lang="en" sz="1600" u="none" strike="noStrike" cap="none" dirty="0" err="1">
                <a:solidFill>
                  <a:srgbClr val="00FF00"/>
                </a:solidFill>
                <a:latin typeface="Courier" charset="0"/>
                <a:ea typeface="Courier" charset="0"/>
                <a:cs typeface="Courier" charset="0"/>
                <a:sym typeface="Cabin"/>
              </a:rPr>
              <a:t>User.name</a:t>
            </a:r>
            <a:r>
              <a:rPr lang="en" sz="1600" u="none" strike="noStrike" cap="none" dirty="0">
                <a:solidFill>
                  <a:srgbClr val="00FF00"/>
                </a:solidFill>
                <a:latin typeface="Courier" charset="0"/>
                <a:ea typeface="Courier" charset="0"/>
                <a:cs typeface="Courier" charset="0"/>
                <a:sym typeface="Cabin"/>
              </a:rPr>
              <a:t> </a:t>
            </a:r>
          </a:p>
        </p:txBody>
      </p:sp>
      <p:cxnSp>
        <p:nvCxnSpPr>
          <p:cNvPr id="1000" name="Shape 1000"/>
          <p:cNvCxnSpPr>
            <a:stCxn id="1001" idx="3"/>
          </p:cNvCxnSpPr>
          <p:nvPr/>
        </p:nvCxnSpPr>
        <p:spPr>
          <a:xfrm>
            <a:off x="2812106" y="1094007"/>
            <a:ext cx="877651" cy="31408"/>
          </a:xfrm>
          <a:prstGeom prst="straightConnector1">
            <a:avLst/>
          </a:prstGeom>
          <a:noFill/>
          <a:ln w="63500" cap="rnd" cmpd="sng">
            <a:solidFill>
              <a:srgbClr val="FF00FF"/>
            </a:solidFill>
            <a:prstDash val="solid"/>
            <a:miter/>
            <a:headEnd type="stealth" w="med" len="med"/>
            <a:tailEnd type="none" w="med" len="med"/>
          </a:ln>
        </p:spPr>
      </p:cxnSp>
      <p:pic>
        <p:nvPicPr>
          <p:cNvPr id="1001" name="Shape 1001" descr="Untitled.png"/>
          <p:cNvPicPr preferRelativeResize="0"/>
          <p:nvPr/>
        </p:nvPicPr>
        <p:blipFill rotWithShape="1">
          <a:blip r:embed="rId3">
            <a:alphaModFix/>
          </a:blip>
          <a:srcRect/>
          <a:stretch/>
        </p:blipFill>
        <p:spPr>
          <a:xfrm>
            <a:off x="751975" y="609270"/>
            <a:ext cx="2060131" cy="969474"/>
          </a:xfrm>
          <a:prstGeom prst="rect">
            <a:avLst/>
          </a:prstGeom>
          <a:noFill/>
          <a:ln>
            <a:noFill/>
          </a:ln>
        </p:spPr>
      </p:pic>
      <p:pic>
        <p:nvPicPr>
          <p:cNvPr id="1002" name="Shape 1002" descr="Untitled 2.png"/>
          <p:cNvPicPr preferRelativeResize="0"/>
          <p:nvPr/>
        </p:nvPicPr>
        <p:blipFill rotWithShape="1">
          <a:blip r:embed="rId4">
            <a:alphaModFix/>
          </a:blip>
          <a:srcRect/>
          <a:stretch/>
        </p:blipFill>
        <p:spPr>
          <a:xfrm>
            <a:off x="6914033" y="589470"/>
            <a:ext cx="1425696" cy="969474"/>
          </a:xfrm>
          <a:prstGeom prst="rect">
            <a:avLst/>
          </a:prstGeom>
          <a:noFill/>
          <a:ln>
            <a:noFill/>
          </a:ln>
        </p:spPr>
      </p:pic>
      <p:pic>
        <p:nvPicPr>
          <p:cNvPr id="1003" name="Shape 1003" descr="Untitled.png"/>
          <p:cNvPicPr preferRelativeResize="0"/>
          <p:nvPr/>
        </p:nvPicPr>
        <p:blipFill rotWithShape="1">
          <a:blip r:embed="rId5">
            <a:alphaModFix/>
          </a:blip>
          <a:srcRect/>
          <a:stretch/>
        </p:blipFill>
        <p:spPr>
          <a:xfrm>
            <a:off x="3689757" y="622270"/>
            <a:ext cx="2046666" cy="1736973"/>
          </a:xfrm>
          <a:prstGeom prst="rect">
            <a:avLst/>
          </a:prstGeom>
          <a:noFill/>
          <a:ln>
            <a:noFill/>
          </a:ln>
        </p:spPr>
      </p:pic>
      <p:cxnSp>
        <p:nvCxnSpPr>
          <p:cNvPr id="1004" name="Shape 1004"/>
          <p:cNvCxnSpPr/>
          <p:nvPr/>
        </p:nvCxnSpPr>
        <p:spPr>
          <a:xfrm rot="10800000">
            <a:off x="5736423" y="1035350"/>
            <a:ext cx="1177610" cy="0"/>
          </a:xfrm>
          <a:prstGeom prst="straightConnector1">
            <a:avLst/>
          </a:prstGeom>
          <a:noFill/>
          <a:ln w="63500" cap="rnd" cmpd="sng">
            <a:solidFill>
              <a:srgbClr val="FF00FF"/>
            </a:solidFill>
            <a:prstDash val="solid"/>
            <a:miter/>
            <a:headEnd type="stealth" w="med" len="med"/>
            <a:tailEnd type="none" w="med" len="med"/>
          </a:ln>
        </p:spPr>
      </p:cxnSp>
      <p:pic>
        <p:nvPicPr>
          <p:cNvPr id="1005" name="Shape 1005" descr="Untitled.png"/>
          <p:cNvPicPr preferRelativeResize="0"/>
          <p:nvPr/>
        </p:nvPicPr>
        <p:blipFill rotWithShape="1">
          <a:blip r:embed="rId6">
            <a:alphaModFix/>
          </a:blip>
          <a:srcRect/>
          <a:stretch/>
        </p:blipFill>
        <p:spPr>
          <a:xfrm>
            <a:off x="6752108" y="2074920"/>
            <a:ext cx="2062632" cy="2278993"/>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1010" name="Shape 1010" descr="Untitled.png"/>
          <p:cNvPicPr preferRelativeResize="0"/>
          <p:nvPr/>
        </p:nvPicPr>
        <p:blipFill rotWithShape="1">
          <a:blip r:embed="rId3">
            <a:alphaModFix/>
          </a:blip>
          <a:srcRect/>
          <a:stretch/>
        </p:blipFill>
        <p:spPr>
          <a:xfrm>
            <a:off x="2362200" y="515714"/>
            <a:ext cx="5167312" cy="4087777"/>
          </a:xfrm>
          <a:prstGeom prst="rect">
            <a:avLst/>
          </a:prstGeom>
          <a:noFill/>
          <a:ln>
            <a:noFill/>
          </a:ln>
        </p:spPr>
      </p:pic>
      <p:sp>
        <p:nvSpPr>
          <p:cNvPr id="1011" name="Shape 1011"/>
          <p:cNvSpPr txBox="1"/>
          <p:nvPr/>
        </p:nvSpPr>
        <p:spPr>
          <a:xfrm>
            <a:off x="3657600" y="4090987"/>
            <a:ext cx="1800225" cy="363438"/>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accent2"/>
              </a:buClr>
              <a:buSzPct val="25000"/>
              <a:buFont typeface="Cabin"/>
              <a:buNone/>
            </a:pPr>
            <a:r>
              <a:rPr lang="en" sz="2000" u="none" strike="noStrike" cap="none">
                <a:solidFill>
                  <a:schemeClr val="accent2"/>
                </a:solidFill>
                <a:latin typeface="Arial" charset="0"/>
                <a:ea typeface="Arial" charset="0"/>
                <a:cs typeface="Arial" charset="0"/>
                <a:sym typeface="Cabin"/>
              </a:rPr>
              <a:t>www.tsugi.org</a:t>
            </a:r>
            <a:endParaRPr lang="en" sz="2000" u="none" strike="noStrike" cap="none" dirty="0">
              <a:solidFill>
                <a:schemeClr val="accent2"/>
              </a:solidFill>
              <a:latin typeface="Arial" charset="0"/>
              <a:ea typeface="Arial" charset="0"/>
              <a:cs typeface="Arial" charset="0"/>
              <a:sym typeface="Cabi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Shape 101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Complexity Enables Speed</a:t>
            </a:r>
          </a:p>
        </p:txBody>
      </p:sp>
      <p:sp>
        <p:nvSpPr>
          <p:cNvPr id="1017" name="Shape 1017"/>
          <p:cNvSpPr txBox="1">
            <a:spLocks noGrp="1"/>
          </p:cNvSpPr>
          <p:nvPr>
            <p:ph idx="1"/>
          </p:nvPr>
        </p:nvSpPr>
        <p:spPr>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Complexity makes speed possible and allows you to get very fast results as the data size grows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By </a:t>
            </a:r>
            <a:r>
              <a:rPr lang="en" sz="2000" u="none" strike="noStrike" cap="none" dirty="0">
                <a:solidFill>
                  <a:srgbClr val="00FF00"/>
                </a:solidFill>
                <a:latin typeface="Arial" charset="0"/>
                <a:ea typeface="Arial" charset="0"/>
                <a:cs typeface="Arial" charset="0"/>
                <a:sym typeface="Cabin"/>
              </a:rPr>
              <a:t>normalizing the data and linking it with integer keys</a:t>
            </a:r>
            <a:r>
              <a:rPr lang="en" sz="2000" u="none" strike="noStrike" cap="none" dirty="0">
                <a:solidFill>
                  <a:schemeClr val="lt1"/>
                </a:solidFill>
                <a:latin typeface="Arial" charset="0"/>
                <a:ea typeface="Arial" charset="0"/>
                <a:cs typeface="Arial" charset="0"/>
                <a:sym typeface="Cabin"/>
              </a:rPr>
              <a:t>, the overall </a:t>
            </a:r>
            <a:r>
              <a:rPr lang="en" sz="2000" u="none" strike="noStrike" cap="none" dirty="0">
                <a:solidFill>
                  <a:srgbClr val="00FF00"/>
                </a:solidFill>
                <a:latin typeface="Arial" charset="0"/>
                <a:ea typeface="Arial" charset="0"/>
                <a:cs typeface="Arial" charset="0"/>
                <a:sym typeface="Cabin"/>
              </a:rPr>
              <a:t>amount of data</a:t>
            </a:r>
            <a:r>
              <a:rPr lang="en" sz="2000" u="none" strike="noStrike" cap="none" dirty="0">
                <a:solidFill>
                  <a:schemeClr val="lt1"/>
                </a:solidFill>
                <a:latin typeface="Arial" charset="0"/>
                <a:ea typeface="Arial" charset="0"/>
                <a:cs typeface="Arial" charset="0"/>
                <a:sym typeface="Cabin"/>
              </a:rPr>
              <a:t> which the relational database must </a:t>
            </a:r>
            <a:r>
              <a:rPr lang="en" sz="2000" u="none" strike="noStrike" cap="none" dirty="0">
                <a:solidFill>
                  <a:srgbClr val="00FF00"/>
                </a:solidFill>
                <a:latin typeface="Arial" charset="0"/>
                <a:ea typeface="Arial" charset="0"/>
                <a:cs typeface="Arial" charset="0"/>
                <a:sym typeface="Cabin"/>
              </a:rPr>
              <a:t>scan</a:t>
            </a:r>
            <a:r>
              <a:rPr lang="en" sz="2000" u="none" strike="noStrike" cap="none" dirty="0">
                <a:solidFill>
                  <a:schemeClr val="lt1"/>
                </a:solidFill>
                <a:latin typeface="Arial" charset="0"/>
                <a:ea typeface="Arial" charset="0"/>
                <a:cs typeface="Arial" charset="0"/>
                <a:sym typeface="Cabin"/>
              </a:rPr>
              <a:t> is far lower than if the data were simply flattened out</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It might seem like a </a:t>
            </a:r>
            <a:r>
              <a:rPr lang="en" sz="2000" u="none" strike="noStrike" cap="none" dirty="0">
                <a:solidFill>
                  <a:srgbClr val="FF00FF"/>
                </a:solidFill>
                <a:latin typeface="Arial" charset="0"/>
                <a:ea typeface="Arial" charset="0"/>
                <a:cs typeface="Arial" charset="0"/>
                <a:sym typeface="Cabin"/>
              </a:rPr>
              <a:t>tradeoff</a:t>
            </a:r>
            <a:r>
              <a:rPr lang="en" sz="2000" u="none" strike="noStrike" cap="none" dirty="0">
                <a:solidFill>
                  <a:schemeClr val="lt1"/>
                </a:solidFill>
                <a:latin typeface="Arial" charset="0"/>
                <a:ea typeface="Arial" charset="0"/>
                <a:cs typeface="Arial" charset="0"/>
                <a:sym typeface="Cabin"/>
              </a:rPr>
              <a:t> - spend some time designing your database so it continues to be fast when your application is a success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Shape 102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Additional SQL Topics</a:t>
            </a:r>
          </a:p>
        </p:txBody>
      </p:sp>
      <p:sp>
        <p:nvSpPr>
          <p:cNvPr id="1023" name="Shape 1023"/>
          <p:cNvSpPr txBox="1">
            <a:spLocks noGrp="1"/>
          </p:cNvSpPr>
          <p:nvPr>
            <p:ph idx="1"/>
          </p:nvPr>
        </p:nvSpPr>
        <p:spPr>
          <a:xfrm>
            <a:off x="650081" y="1464469"/>
            <a:ext cx="7836750" cy="2753514"/>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Indexes</a:t>
            </a:r>
            <a:r>
              <a:rPr lang="en" sz="2000" u="none" strike="noStrike" cap="none" dirty="0">
                <a:solidFill>
                  <a:schemeClr val="lt1"/>
                </a:solidFill>
                <a:latin typeface="Arial" charset="0"/>
                <a:ea typeface="Arial" charset="0"/>
                <a:cs typeface="Arial" charset="0"/>
                <a:sym typeface="Cabin"/>
              </a:rPr>
              <a:t> improve access performance for things like string fields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Constraints</a:t>
            </a:r>
            <a:r>
              <a:rPr lang="en" sz="2000" u="none" strike="noStrike" cap="none" dirty="0">
                <a:solidFill>
                  <a:schemeClr val="lt1"/>
                </a:solidFill>
                <a:latin typeface="Arial" charset="0"/>
                <a:ea typeface="Arial" charset="0"/>
                <a:cs typeface="Arial" charset="0"/>
                <a:sym typeface="Cabin"/>
              </a:rPr>
              <a:t> on data - (cannot be NULL, etc..)</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7F00"/>
                </a:solidFill>
                <a:latin typeface="Arial" charset="0"/>
                <a:ea typeface="Arial" charset="0"/>
                <a:cs typeface="Arial" charset="0"/>
                <a:sym typeface="Cabin"/>
              </a:rPr>
              <a:t>Transactions</a:t>
            </a:r>
            <a:r>
              <a:rPr lang="en" sz="2000" u="none" strike="noStrike" cap="none" dirty="0">
                <a:solidFill>
                  <a:schemeClr val="lt1"/>
                </a:solidFill>
                <a:latin typeface="Arial" charset="0"/>
                <a:ea typeface="Arial" charset="0"/>
                <a:cs typeface="Arial" charset="0"/>
                <a:sym typeface="Cabin"/>
              </a:rPr>
              <a:t> - allow SQL operations to be grouped and done as a unit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480</TotalTime>
  <Words>3095</Words>
  <Application>Microsoft Office PowerPoint</Application>
  <PresentationFormat>Экран (16:9)</PresentationFormat>
  <Paragraphs>488</Paragraphs>
  <Slides>94</Slides>
  <Notes>90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94</vt:i4>
      </vt:variant>
    </vt:vector>
  </HeadingPairs>
  <TitlesOfParts>
    <vt:vector size="104" baseType="lpstr">
      <vt:lpstr>Arial</vt:lpstr>
      <vt:lpstr>Cabin</vt:lpstr>
      <vt:lpstr>Calibri</vt:lpstr>
      <vt:lpstr>Century Gothic</vt:lpstr>
      <vt:lpstr>Courier</vt:lpstr>
      <vt:lpstr>Courier New</vt:lpstr>
      <vt:lpstr>Gill Sans</vt:lpstr>
      <vt:lpstr>Times New Roman</vt:lpstr>
      <vt:lpstr>Wingdings 3</vt:lpstr>
      <vt:lpstr>Ион</vt:lpstr>
      <vt:lpstr>Лекция 14 (Реляционные базы данных и PostgreSQL)</vt:lpstr>
      <vt:lpstr>SQLite Browser</vt:lpstr>
      <vt:lpstr>Презентация PowerPoint</vt:lpstr>
      <vt:lpstr>Random Access</vt:lpstr>
      <vt:lpstr>Relational Databases</vt:lpstr>
      <vt:lpstr>Terminology</vt:lpstr>
      <vt:lpstr>Презентация PowerPoint</vt:lpstr>
      <vt:lpstr>Презентация PowerPoint</vt:lpstr>
      <vt:lpstr>SQL</vt:lpstr>
      <vt:lpstr>Презентация PowerPoint</vt:lpstr>
      <vt:lpstr>Web Applications w/ Databases</vt:lpstr>
      <vt:lpstr>Презентация PowerPoint</vt:lpstr>
      <vt:lpstr>Database Administrator</vt:lpstr>
      <vt:lpstr>Database Model</vt:lpstr>
      <vt:lpstr>Common Database Systems</vt:lpstr>
      <vt:lpstr>SQLite is in Lots of Software...</vt:lpstr>
      <vt:lpstr>SQLite Browser</vt:lpstr>
      <vt:lpstr>Презентация PowerPoint</vt:lpstr>
      <vt:lpstr>Lets Make a Database</vt:lpstr>
      <vt:lpstr>Start Simple - A Single Table</vt:lpstr>
      <vt:lpstr>Презентация PowerPoint</vt:lpstr>
      <vt:lpstr>Презентация PowerPoint</vt:lpstr>
      <vt:lpstr>SQL</vt:lpstr>
      <vt:lpstr>SQL: Insert</vt:lpstr>
      <vt:lpstr>Презентация PowerPoint</vt:lpstr>
      <vt:lpstr>Презентация PowerPoint</vt:lpstr>
      <vt:lpstr>SQL: Delete</vt:lpstr>
      <vt:lpstr>Презентация PowerPoint</vt:lpstr>
      <vt:lpstr>Презентация PowerPoint</vt:lpstr>
      <vt:lpstr>SQL: Update</vt:lpstr>
      <vt:lpstr>Презентация PowerPoint</vt:lpstr>
      <vt:lpstr>Презентация PowerPoint</vt:lpstr>
      <vt:lpstr>Retrieving Records: Select</vt:lpstr>
      <vt:lpstr>Презентация PowerPoint</vt:lpstr>
      <vt:lpstr>Презентация PowerPoint</vt:lpstr>
      <vt:lpstr>Sorting with ORDER BY</vt:lpstr>
      <vt:lpstr>Презентация PowerPoint</vt:lpstr>
      <vt:lpstr>SQL Summary</vt:lpstr>
      <vt:lpstr>This is not too exciting (so far)</vt:lpstr>
      <vt:lpstr>Complex Data Models and  Relationships</vt:lpstr>
      <vt:lpstr>Database Design</vt:lpstr>
      <vt:lpstr>Презентация PowerPoint</vt:lpstr>
      <vt:lpstr>Презентация PowerPoint</vt:lpstr>
      <vt:lpstr>Building a Data Model</vt:lpstr>
      <vt:lpstr>Презентация PowerPoint</vt:lpstr>
      <vt:lpstr>For each “piece of info”...</vt:lpstr>
      <vt:lpstr>Презентация PowerPoint</vt:lpstr>
      <vt:lpstr>Презентация PowerPoint</vt:lpstr>
      <vt:lpstr>Презентация PowerPoint</vt:lpstr>
      <vt:lpstr>Representing Relationships in a Database</vt:lpstr>
      <vt:lpstr>Database Normalization (3NF)</vt:lpstr>
      <vt:lpstr>Презентация PowerPoint</vt:lpstr>
      <vt:lpstr>Integer Reference Pattern</vt:lpstr>
      <vt:lpstr>Three Kinds of Keys</vt:lpstr>
      <vt:lpstr>Key Rules</vt:lpstr>
      <vt:lpstr>Foreign Keys</vt:lpstr>
      <vt:lpstr>Relationship Building (in tables)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Using Join Across Tables</vt:lpstr>
      <vt:lpstr>Relational Power</vt:lpstr>
      <vt:lpstr>The JOIN Operation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Many-To-Many Relationships</vt:lpstr>
      <vt:lpstr>Презентация PowerPoint</vt:lpstr>
      <vt:lpstr>Презентация PowerPoint</vt:lpstr>
      <vt:lpstr>Many to Many</vt:lpstr>
      <vt:lpstr>Презентация PowerPoint</vt:lpstr>
      <vt:lpstr>Start with a Fresh Database</vt:lpstr>
      <vt:lpstr>Презентация PowerPoint</vt:lpstr>
      <vt:lpstr>Insert Users and Courses</vt:lpstr>
      <vt:lpstr>Презентация PowerPoint</vt:lpstr>
      <vt:lpstr>Презентация PowerPoint</vt:lpstr>
      <vt:lpstr>Презентация PowerPoint</vt:lpstr>
      <vt:lpstr>Презентация PowerPoint</vt:lpstr>
      <vt:lpstr>Презентация PowerPoint</vt:lpstr>
      <vt:lpstr>Complexity Enables Speed</vt:lpstr>
      <vt:lpstr>Additional SQL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Relational Databases and SQLite</dc:title>
  <dc:creator>Владислав Карюкин</dc:creator>
  <cp:lastModifiedBy>Владислав Карюкин</cp:lastModifiedBy>
  <cp:revision>73</cp:revision>
  <dcterms:modified xsi:type="dcterms:W3CDTF">2024-10-29T15:32:45Z</dcterms:modified>
</cp:coreProperties>
</file>